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handoutMasterIdLst>
    <p:handoutMasterId r:id="rId53"/>
  </p:handoutMasterIdLst>
  <p:sldIdLst>
    <p:sldId id="259" r:id="rId2"/>
    <p:sldId id="260" r:id="rId3"/>
    <p:sldId id="261" r:id="rId4"/>
    <p:sldId id="268" r:id="rId5"/>
    <p:sldId id="269" r:id="rId6"/>
    <p:sldId id="270" r:id="rId7"/>
    <p:sldId id="271" r:id="rId8"/>
    <p:sldId id="262" r:id="rId9"/>
    <p:sldId id="272" r:id="rId10"/>
    <p:sldId id="274" r:id="rId11"/>
    <p:sldId id="273" r:id="rId12"/>
    <p:sldId id="275" r:id="rId13"/>
    <p:sldId id="276" r:id="rId14"/>
    <p:sldId id="277" r:id="rId15"/>
    <p:sldId id="278" r:id="rId16"/>
    <p:sldId id="263" r:id="rId17"/>
    <p:sldId id="279" r:id="rId18"/>
    <p:sldId id="299" r:id="rId19"/>
    <p:sldId id="280" r:id="rId20"/>
    <p:sldId id="281" r:id="rId21"/>
    <p:sldId id="282" r:id="rId22"/>
    <p:sldId id="283" r:id="rId23"/>
    <p:sldId id="264" r:id="rId24"/>
    <p:sldId id="285" r:id="rId25"/>
    <p:sldId id="284" r:id="rId26"/>
    <p:sldId id="286" r:id="rId27"/>
    <p:sldId id="288" r:id="rId28"/>
    <p:sldId id="289" r:id="rId29"/>
    <p:sldId id="311" r:id="rId30"/>
    <p:sldId id="290" r:id="rId31"/>
    <p:sldId id="291" r:id="rId32"/>
    <p:sldId id="266" r:id="rId33"/>
    <p:sldId id="267" r:id="rId34"/>
    <p:sldId id="292" r:id="rId35"/>
    <p:sldId id="293" r:id="rId36"/>
    <p:sldId id="294" r:id="rId37"/>
    <p:sldId id="295" r:id="rId38"/>
    <p:sldId id="296" r:id="rId39"/>
    <p:sldId id="297" r:id="rId40"/>
    <p:sldId id="287" r:id="rId41"/>
    <p:sldId id="300" r:id="rId42"/>
    <p:sldId id="301" r:id="rId43"/>
    <p:sldId id="302" r:id="rId44"/>
    <p:sldId id="303" r:id="rId45"/>
    <p:sldId id="304" r:id="rId46"/>
    <p:sldId id="308" r:id="rId47"/>
    <p:sldId id="309" r:id="rId48"/>
    <p:sldId id="312" r:id="rId49"/>
    <p:sldId id="313" r:id="rId50"/>
    <p:sldId id="305" r:id="rId51"/>
    <p:sldId id="307" r:id="rId52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55" d="100"/>
          <a:sy n="155" d="100"/>
        </p:scale>
        <p:origin x="989" y="-561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CA3DA-C44E-4E64-ADC7-7D38051B849F}" type="datetimeFigureOut">
              <a:rPr lang="en-US" sz="1050" smtClean="0">
                <a:latin typeface="Candara" panose="020E0502030303020204" pitchFamily="34" charset="0"/>
              </a:rPr>
              <a:t>10/9/2017</a:t>
            </a:fld>
            <a:endParaRPr lang="en-US" sz="1050" dirty="0">
              <a:latin typeface="Candara" panose="020E05020303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dirty="0">
                <a:latin typeface="Candara" panose="020E0502030303020204" pitchFamily="34" charset="0"/>
              </a:rPr>
              <a:t>A Few of My Favorite Things</a:t>
            </a:r>
          </a:p>
          <a:p>
            <a:r>
              <a:rPr lang="en-US" sz="1050" dirty="0">
                <a:latin typeface="Candara" panose="020E0502030303020204" pitchFamily="34" charset="0"/>
              </a:rPr>
              <a:t>By Kristi Bruce, brucekri@usd437.net</a:t>
            </a:r>
          </a:p>
          <a:p>
            <a:fld id="{863CE792-6C44-4D09-AB2E-C6161B5CC743}" type="slidenum">
              <a:rPr lang="en-US" sz="1050" smtClean="0">
                <a:latin typeface="Candara" panose="020E0502030303020204" pitchFamily="34" charset="0"/>
              </a:rPr>
              <a:t>‹#›</a:t>
            </a:fld>
            <a:endParaRPr lang="en-US" sz="10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94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33o32C0ogV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ducreations.com/lesson/view/scoot-cross-and-scribble/43189254/?ref=link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ducreations.com/lesson/view/factors-and-multiples/43189276/?ref=link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hyperlink" Target="https://dibels.uoregon.edu/market/hifi" TargetMode="External"/><Relationship Id="rId7" Type="http://schemas.openxmlformats.org/officeDocument/2006/relationships/hyperlink" Target="https://sites.google.com/smsd.org/ktoy2017/j-ferrell?authuser=0" TargetMode="External"/><Relationship Id="rId2" Type="http://schemas.openxmlformats.org/officeDocument/2006/relationships/hyperlink" Target="https://getkahoot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eachthought.com/the-future-of-learning/technology/32-augmented-reality-apps-for-the-classroom-from-edshelf/" TargetMode="External"/><Relationship Id="rId5" Type="http://schemas.openxmlformats.org/officeDocument/2006/relationships/hyperlink" Target="http://embarc.online/" TargetMode="External"/><Relationship Id="rId4" Type="http://schemas.openxmlformats.org/officeDocument/2006/relationships/hyperlink" Target="https://www.zearn.org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9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Ze5y2D60Y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FnMTHhKdk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educreations.com/lesson/view/subtraction-with-regrouping/43189244/?ref=link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5350" y="2091263"/>
            <a:ext cx="5267325" cy="2590800"/>
          </a:xfrm>
        </p:spPr>
        <p:txBody>
          <a:bodyPr/>
          <a:lstStyle/>
          <a:p>
            <a:r>
              <a:rPr lang="en-US" sz="6000" dirty="0"/>
              <a:t>A Few </a:t>
            </a:r>
            <a:br>
              <a:rPr lang="en-US" sz="6000" dirty="0"/>
            </a:br>
            <a:r>
              <a:rPr lang="en-US" sz="6000" dirty="0"/>
              <a:t>of my favorite things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5072587"/>
            <a:ext cx="9009185" cy="457201"/>
          </a:xfrm>
        </p:spPr>
        <p:txBody>
          <a:bodyPr/>
          <a:lstStyle/>
          <a:p>
            <a:r>
              <a:rPr lang="en-US" i="1" dirty="0"/>
              <a:t>Presented by Kristi Bruce, 4</a:t>
            </a:r>
            <a:r>
              <a:rPr lang="en-US" i="1" baseline="30000" dirty="0"/>
              <a:t>th</a:t>
            </a:r>
            <a:r>
              <a:rPr lang="en-US" i="1" dirty="0"/>
              <a:t> Grade Teacher, Auburn Elementary</a:t>
            </a:r>
          </a:p>
        </p:txBody>
      </p:sp>
      <p:pic>
        <p:nvPicPr>
          <p:cNvPr id="4" name="33o32C0ogVM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21917" y="2220950"/>
            <a:ext cx="4375312" cy="246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0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5808296" cy="3649662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154" t="20139" r="18203" b="11991"/>
          <a:stretch/>
        </p:blipFill>
        <p:spPr>
          <a:xfrm>
            <a:off x="641838" y="1618518"/>
            <a:ext cx="4979239" cy="375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84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55364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r>
              <a:rPr lang="en-US" sz="2400" dirty="0"/>
              <a:t>Multiplication Strips</a:t>
            </a:r>
          </a:p>
          <a:p>
            <a:pPr lvl="1"/>
            <a:r>
              <a:rPr lang="en-US" dirty="0"/>
              <a:t>Created by 3rd Grade Gridiron Graphics by KPM Doodles and </a:t>
            </a:r>
            <a:r>
              <a:rPr lang="en-US" dirty="0" err="1"/>
              <a:t>Revi</a:t>
            </a:r>
            <a:r>
              <a:rPr lang="en-US" dirty="0"/>
              <a:t> Devi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7" t="27361" r="3828" b="40769"/>
          <a:stretch/>
        </p:blipFill>
        <p:spPr>
          <a:xfrm rot="2366661">
            <a:off x="-3048045" y="3054806"/>
            <a:ext cx="13921721" cy="26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988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5755542" cy="3649662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r>
              <a:rPr lang="en-US" sz="2400" dirty="0"/>
              <a:t>Multiplication Strips</a:t>
            </a:r>
          </a:p>
          <a:p>
            <a:r>
              <a:rPr lang="en-US" sz="2400" dirty="0"/>
              <a:t>Scoot, Cross, Scribble</a:t>
            </a:r>
          </a:p>
        </p:txBody>
      </p:sp>
      <p:pic>
        <p:nvPicPr>
          <p:cNvPr id="4" name="Picture 4" descr="Image result for math vide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71" y="1516063"/>
            <a:ext cx="3567820" cy="40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75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5465396" cy="3649662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r>
              <a:rPr lang="en-US" sz="2400" dirty="0"/>
              <a:t>Multiplication Strips</a:t>
            </a:r>
          </a:p>
          <a:p>
            <a:r>
              <a:rPr lang="en-US" sz="2400" dirty="0"/>
              <a:t>Scoot, Cross, Scribble</a:t>
            </a:r>
          </a:p>
          <a:p>
            <a:r>
              <a:rPr lang="en-US" sz="2400" dirty="0" err="1"/>
              <a:t>Primey</a:t>
            </a:r>
            <a:r>
              <a:rPr lang="en-US" sz="2400" dirty="0"/>
              <a:t>/Composite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722" y="975946"/>
            <a:ext cx="4598377" cy="4801314"/>
          </a:xfrm>
          <a:prstGeom prst="rect">
            <a:avLst/>
          </a:prstGeom>
          <a:solidFill>
            <a:srgbClr val="FFFFFF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Factors of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7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are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1,7</a:t>
            </a:r>
          </a:p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It is “</a:t>
            </a:r>
            <a:r>
              <a:rPr lang="en-US" sz="28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primey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” </a:t>
            </a:r>
          </a:p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(2 factors = 2 syllables)</a:t>
            </a:r>
          </a:p>
          <a:p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Factors of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8 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are 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1, 2, 4, 8</a:t>
            </a:r>
          </a:p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It is “</a:t>
            </a:r>
            <a:r>
              <a:rPr lang="en-US" sz="28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composite</a:t>
            </a:r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” </a:t>
            </a:r>
          </a:p>
          <a:p>
            <a:r>
              <a:rPr lang="en-US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(3 or more factors = 3 syllables)</a:t>
            </a:r>
          </a:p>
          <a:p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488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2"/>
            <a:ext cx="5755542" cy="4199425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r>
              <a:rPr lang="en-US" sz="2400" dirty="0"/>
              <a:t>Multiplication Strips</a:t>
            </a:r>
          </a:p>
          <a:p>
            <a:r>
              <a:rPr lang="en-US" sz="2400" dirty="0"/>
              <a:t>Scoot, Cross, Scribble</a:t>
            </a:r>
          </a:p>
          <a:p>
            <a:r>
              <a:rPr lang="en-US" sz="2400" dirty="0" err="1"/>
              <a:t>Primey</a:t>
            </a:r>
            <a:r>
              <a:rPr lang="en-US" sz="2400" dirty="0"/>
              <a:t>/Composite</a:t>
            </a:r>
          </a:p>
          <a:p>
            <a:r>
              <a:rPr lang="en-US" sz="2400" dirty="0"/>
              <a:t>Factor Ninja = Chop It Up!</a:t>
            </a:r>
          </a:p>
          <a:p>
            <a:pPr lvl="1"/>
            <a:r>
              <a:rPr lang="en-US" sz="1800" dirty="0"/>
              <a:t>http://youngteacherlove.com/factors-and-multiples/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298" t="13333" r="41641" b="45128"/>
          <a:stretch/>
        </p:blipFill>
        <p:spPr>
          <a:xfrm rot="21127933">
            <a:off x="615461" y="836369"/>
            <a:ext cx="4213713" cy="23407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225" t="28889" r="41484" b="27436"/>
          <a:stretch/>
        </p:blipFill>
        <p:spPr>
          <a:xfrm rot="712134">
            <a:off x="1402939" y="3451425"/>
            <a:ext cx="4236591" cy="24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52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Regroup = Borrow, Break It, Combine It</a:t>
            </a:r>
          </a:p>
          <a:p>
            <a:r>
              <a:rPr lang="en-US" sz="2400" dirty="0"/>
              <a:t>Groups Of!</a:t>
            </a:r>
          </a:p>
          <a:p>
            <a:r>
              <a:rPr lang="en-US" sz="2400" dirty="0"/>
              <a:t>Multiplication Strips</a:t>
            </a:r>
          </a:p>
          <a:p>
            <a:r>
              <a:rPr lang="en-US" sz="2400" dirty="0"/>
              <a:t>Scoot, Cross, Scribble</a:t>
            </a:r>
          </a:p>
          <a:p>
            <a:r>
              <a:rPr lang="en-US" sz="2400" dirty="0" err="1"/>
              <a:t>Primey</a:t>
            </a:r>
            <a:r>
              <a:rPr lang="en-US" sz="2400" dirty="0"/>
              <a:t>/Composite</a:t>
            </a:r>
          </a:p>
          <a:p>
            <a:r>
              <a:rPr lang="en-US" sz="2400" dirty="0"/>
              <a:t>Factor Ninja = Chop It Up!</a:t>
            </a:r>
          </a:p>
          <a:p>
            <a:r>
              <a:rPr lang="en-US" sz="2400" dirty="0"/>
              <a:t>Multiple Monster = Makes It Bigger and Bigger and Bigger!</a:t>
            </a:r>
          </a:p>
          <a:p>
            <a:r>
              <a:rPr lang="en-US" sz="2400" dirty="0"/>
              <a:t>Factor vs. Multiple Lists</a:t>
            </a:r>
          </a:p>
        </p:txBody>
      </p:sp>
      <p:pic>
        <p:nvPicPr>
          <p:cNvPr id="4" name="Picture 4" descr="Image result for math vide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71" y="1516063"/>
            <a:ext cx="3567820" cy="40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49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8" name="Picture 2" descr="Image result for warm woolen mitte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2" r="17550"/>
          <a:stretch/>
        </p:blipFill>
        <p:spPr bwMode="auto">
          <a:xfrm>
            <a:off x="8013033" y="10"/>
            <a:ext cx="41789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</p:spTree>
    <p:extLst>
      <p:ext uri="{BB962C8B-B14F-4D97-AF65-F5344CB8AC3E}">
        <p14:creationId xmlns:p14="http://schemas.microsoft.com/office/powerpoint/2010/main" val="90700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pPr lvl="1"/>
            <a:r>
              <a:rPr lang="en-US" sz="2200" dirty="0"/>
              <a:t>Because of Winn-Dixie</a:t>
            </a:r>
          </a:p>
          <a:p>
            <a:pPr lvl="1"/>
            <a:r>
              <a:rPr lang="en-US" sz="2200" dirty="0"/>
              <a:t>Enormous Egg</a:t>
            </a:r>
          </a:p>
          <a:p>
            <a:pPr lvl="1"/>
            <a:r>
              <a:rPr lang="en-US" sz="2200" dirty="0" err="1"/>
              <a:t>Frindle</a:t>
            </a:r>
            <a:endParaRPr lang="en-US" sz="2200" dirty="0"/>
          </a:p>
          <a:p>
            <a:pPr lvl="1"/>
            <a:r>
              <a:rPr lang="en-US" sz="2200" dirty="0"/>
              <a:t>Jayhawker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039" t="14722" r="51094" b="8846"/>
          <a:stretch/>
        </p:blipFill>
        <p:spPr>
          <a:xfrm rot="426728">
            <a:off x="8830060" y="767775"/>
            <a:ext cx="1831023" cy="26356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326" t="13055" r="51539" b="7180"/>
          <a:stretch/>
        </p:blipFill>
        <p:spPr>
          <a:xfrm rot="21122390">
            <a:off x="6884969" y="770369"/>
            <a:ext cx="1711437" cy="2635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192" t="18889" r="38750" b="9103"/>
          <a:stretch/>
        </p:blipFill>
        <p:spPr>
          <a:xfrm rot="21034129">
            <a:off x="8843802" y="3512825"/>
            <a:ext cx="1681335" cy="2613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18823" t="12917" r="51015" b="7692"/>
          <a:stretch/>
        </p:blipFill>
        <p:spPr>
          <a:xfrm rot="366073">
            <a:off x="6774851" y="3427426"/>
            <a:ext cx="1765202" cy="261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53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r>
              <a:rPr lang="en-US" sz="2400" dirty="0"/>
              <a:t>I Recommend. . .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6666"/>
          <a:stretch/>
        </p:blipFill>
        <p:spPr>
          <a:xfrm rot="5400000">
            <a:off x="6019459" y="1299456"/>
            <a:ext cx="5442438" cy="437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89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r>
              <a:rPr lang="en-US" sz="2400" dirty="0"/>
              <a:t>I Recommend. . .</a:t>
            </a:r>
          </a:p>
          <a:p>
            <a:r>
              <a:rPr lang="en-US" sz="2400" dirty="0"/>
              <a:t>Text Structure Candy Project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435969" y="570768"/>
            <a:ext cx="1927012" cy="2391395"/>
            <a:chOff x="6435969" y="570768"/>
            <a:chExt cx="1927012" cy="2391395"/>
          </a:xfrm>
        </p:grpSpPr>
        <p:pic>
          <p:nvPicPr>
            <p:cNvPr id="1026" name="Picture 2" descr="https://smedia.webcollage.net/rwvfp/wc/cp/13337178/module/hersheys/_cp/products/1385147904446/tab-2f16ef5f-3363-4b69-a90a-780692095019/548c7d10-72c8-4034-8181-3091ad068232.jpg.w48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" t="5090" r="11705" b="8946"/>
            <a:stretch/>
          </p:blipFill>
          <p:spPr bwMode="auto">
            <a:xfrm>
              <a:off x="6435969" y="570768"/>
              <a:ext cx="1927012" cy="20356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435969" y="2592831"/>
              <a:ext cx="1907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Description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9549545" y="570768"/>
            <a:ext cx="2024063" cy="2391395"/>
            <a:chOff x="9549545" y="570768"/>
            <a:chExt cx="2024063" cy="2391395"/>
          </a:xfrm>
        </p:grpSpPr>
        <p:pic>
          <p:nvPicPr>
            <p:cNvPr id="1034" name="Picture 10" descr="Image result for tootsie pop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49545" y="570768"/>
              <a:ext cx="2024063" cy="2024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9607858" y="2592831"/>
              <a:ext cx="19074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Sequence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451641" y="3614170"/>
            <a:ext cx="3098664" cy="2823347"/>
            <a:chOff x="4451641" y="3614170"/>
            <a:chExt cx="3098664" cy="2823347"/>
          </a:xfrm>
        </p:grpSpPr>
        <p:pic>
          <p:nvPicPr>
            <p:cNvPr id="1030" name="Picture 6" descr="Image result for pretzel M&amp;M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751" t="14945" r="1751" b="17315"/>
            <a:stretch/>
          </p:blipFill>
          <p:spPr bwMode="auto">
            <a:xfrm>
              <a:off x="5142616" y="3614170"/>
              <a:ext cx="2407689" cy="163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Image result for M&amp;M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00566">
              <a:off x="4926170" y="4802218"/>
              <a:ext cx="2368964" cy="1181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451641" y="6068185"/>
              <a:ext cx="2700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Compare/Contrast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13019" y="3340143"/>
            <a:ext cx="2156477" cy="2282980"/>
            <a:chOff x="7713019" y="3340143"/>
            <a:chExt cx="2156477" cy="2282980"/>
          </a:xfrm>
        </p:grpSpPr>
        <p:pic>
          <p:nvPicPr>
            <p:cNvPr id="1028" name="Picture 4" descr="https://images-na.ssl-images-amazon.com/images/G/01/aplusautomation/vendorimages/b537d28d-a55b-4663-99d8-21c139ea3a45.png._CB271200013__SL220__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16" r="18567"/>
            <a:stretch/>
          </p:blipFill>
          <p:spPr bwMode="auto">
            <a:xfrm>
              <a:off x="8149973" y="3340143"/>
              <a:ext cx="1310054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7713019" y="5253791"/>
              <a:ext cx="215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Cause/Effect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53458" y="3744040"/>
            <a:ext cx="2156477" cy="2581837"/>
            <a:chOff x="9653458" y="3744040"/>
            <a:chExt cx="2156477" cy="2581837"/>
          </a:xfrm>
        </p:grpSpPr>
        <p:pic>
          <p:nvPicPr>
            <p:cNvPr id="1036" name="Picture 12" descr="Image result for mixed bag of cand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2927" y="3744040"/>
              <a:ext cx="1452367" cy="2254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653458" y="5956545"/>
              <a:ext cx="21564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Problem/Solution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32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Image result for raindrops on ros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5" r="18383"/>
          <a:stretch/>
        </p:blipFill>
        <p:spPr bwMode="auto">
          <a:xfrm>
            <a:off x="8013033" y="10"/>
            <a:ext cx="41789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262407"/>
          </a:xfrm>
        </p:spPr>
        <p:txBody>
          <a:bodyPr>
            <a:normAutofit/>
          </a:bodyPr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1905000"/>
            <a:ext cx="6281928" cy="4130040"/>
          </a:xfrm>
        </p:spPr>
        <p:txBody>
          <a:bodyPr>
            <a:noAutofit/>
          </a:bodyPr>
          <a:lstStyle/>
          <a:p>
            <a:r>
              <a:rPr lang="en-US" sz="2400" dirty="0"/>
              <a:t>Organization</a:t>
            </a:r>
          </a:p>
          <a:p>
            <a:r>
              <a:rPr lang="en-US" sz="2400" dirty="0"/>
              <a:t>Math</a:t>
            </a:r>
          </a:p>
          <a:p>
            <a:r>
              <a:rPr lang="en-US" sz="2400" dirty="0"/>
              <a:t>Reading/Writing</a:t>
            </a:r>
          </a:p>
          <a:p>
            <a:r>
              <a:rPr lang="en-US" sz="2400" dirty="0"/>
              <a:t>Science/Social Studies</a:t>
            </a:r>
          </a:p>
          <a:p>
            <a:r>
              <a:rPr lang="en-US" sz="2400" dirty="0"/>
              <a:t>Holidays</a:t>
            </a:r>
          </a:p>
          <a:p>
            <a:r>
              <a:rPr lang="en-US" sz="2400" dirty="0"/>
              <a:t>Technology</a:t>
            </a:r>
          </a:p>
          <a:p>
            <a:r>
              <a:rPr lang="en-US" sz="2400" dirty="0"/>
              <a:t>Miscellaneous</a:t>
            </a:r>
          </a:p>
          <a:p>
            <a:r>
              <a:rPr lang="en-US" sz="2400" dirty="0"/>
              <a:t>KTOY Visits!</a:t>
            </a:r>
          </a:p>
          <a:p>
            <a:r>
              <a:rPr lang="en-US" sz="2400" dirty="0"/>
              <a:t>Please question and share as we go!</a:t>
            </a:r>
          </a:p>
        </p:txBody>
      </p:sp>
    </p:spTree>
    <p:extLst>
      <p:ext uri="{BB962C8B-B14F-4D97-AF65-F5344CB8AC3E}">
        <p14:creationId xmlns:p14="http://schemas.microsoft.com/office/powerpoint/2010/main" val="39588671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r>
              <a:rPr lang="en-US" sz="2400" dirty="0"/>
              <a:t>Text Structure Candy Project</a:t>
            </a:r>
          </a:p>
          <a:p>
            <a:r>
              <a:rPr lang="en-US" sz="2400" dirty="0"/>
              <a:t>Vocabulary Structure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370" t="25555" r="24844" b="9615"/>
          <a:stretch/>
        </p:blipFill>
        <p:spPr>
          <a:xfrm>
            <a:off x="5882054" y="1260231"/>
            <a:ext cx="5338396" cy="44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67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r>
              <a:rPr lang="en-US" sz="2400" dirty="0"/>
              <a:t>I Recommend. . . </a:t>
            </a:r>
          </a:p>
          <a:p>
            <a:r>
              <a:rPr lang="en-US" sz="2400" dirty="0"/>
              <a:t>Text Structure Candy Project</a:t>
            </a:r>
          </a:p>
          <a:p>
            <a:r>
              <a:rPr lang="en-US" sz="2400" dirty="0"/>
              <a:t>Vocabulary Structure</a:t>
            </a:r>
          </a:p>
          <a:p>
            <a:r>
              <a:rPr lang="en-US" sz="2400" dirty="0"/>
              <a:t>Monthly Paragraphs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51132" y="2538788"/>
            <a:ext cx="4416730" cy="3312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0961" t="23611" r="31406" b="45385"/>
          <a:stretch/>
        </p:blipFill>
        <p:spPr>
          <a:xfrm rot="21225818">
            <a:off x="5883337" y="858098"/>
            <a:ext cx="3368919" cy="212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584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50631" y="651731"/>
            <a:ext cx="6281738" cy="1743075"/>
          </a:xfrm>
        </p:spPr>
        <p:txBody>
          <a:bodyPr>
            <a:normAutofit/>
          </a:bodyPr>
          <a:lstStyle/>
          <a:p>
            <a:r>
              <a:rPr lang="en-US" dirty="0"/>
              <a:t>Reading/Writing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53915" y="2306883"/>
            <a:ext cx="6281738" cy="3649662"/>
          </a:xfrm>
        </p:spPr>
        <p:txBody>
          <a:bodyPr>
            <a:normAutofit/>
          </a:bodyPr>
          <a:lstStyle/>
          <a:p>
            <a:r>
              <a:rPr lang="en-US" sz="2400" dirty="0"/>
              <a:t>Favorite Read Aloud Books</a:t>
            </a:r>
          </a:p>
          <a:p>
            <a:r>
              <a:rPr lang="en-US" sz="2400" dirty="0"/>
              <a:t>I Recommend. . .</a:t>
            </a:r>
          </a:p>
          <a:p>
            <a:r>
              <a:rPr lang="en-US" sz="2400" dirty="0"/>
              <a:t>Text Structure Candy Project</a:t>
            </a:r>
          </a:p>
          <a:p>
            <a:r>
              <a:rPr lang="en-US" sz="2400" dirty="0"/>
              <a:t>Vocabulary Structure</a:t>
            </a:r>
          </a:p>
          <a:p>
            <a:r>
              <a:rPr lang="en-US" sz="2400" dirty="0"/>
              <a:t>Monthly Paragraphs</a:t>
            </a:r>
          </a:p>
          <a:p>
            <a:r>
              <a:rPr lang="en-US" sz="2400" dirty="0"/>
              <a:t>Cursive Help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5391" t="40913" r="1142" b="23317"/>
          <a:stretch/>
        </p:blipFill>
        <p:spPr>
          <a:xfrm>
            <a:off x="5502519" y="2549769"/>
            <a:ext cx="5971442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524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122" name="Picture 2" descr="https://c2.staticflickr.com/4/3041/3058912535_6582305e41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33326" b="-1"/>
          <a:stretch/>
        </p:blipFill>
        <p:spPr bwMode="auto">
          <a:xfrm>
            <a:off x="2" y="10"/>
            <a:ext cx="40797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191" y="642593"/>
            <a:ext cx="7055359" cy="1746504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</p:spTree>
    <p:extLst>
      <p:ext uri="{BB962C8B-B14F-4D97-AF65-F5344CB8AC3E}">
        <p14:creationId xmlns:p14="http://schemas.microsoft.com/office/powerpoint/2010/main" val="23770981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37150" y="642938"/>
            <a:ext cx="7054850" cy="1746250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/>
          </a:bodyPr>
          <a:lstStyle/>
          <a:p>
            <a:r>
              <a:rPr lang="en-US" sz="2400" dirty="0"/>
              <a:t>U.S. History Timeline on TPT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03" t="25139" r="22656" b="13462"/>
          <a:stretch/>
        </p:blipFill>
        <p:spPr>
          <a:xfrm>
            <a:off x="483578" y="484310"/>
            <a:ext cx="2914861" cy="2210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2019" t="25416" r="22735" b="13975"/>
          <a:stretch/>
        </p:blipFill>
        <p:spPr>
          <a:xfrm>
            <a:off x="4369852" y="4210844"/>
            <a:ext cx="2896013" cy="2182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2236" t="25417" r="22735" b="14231"/>
          <a:stretch/>
        </p:blipFill>
        <p:spPr>
          <a:xfrm>
            <a:off x="1408067" y="2774012"/>
            <a:ext cx="2882166" cy="217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32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37150" y="642938"/>
            <a:ext cx="7054850" cy="1746250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/>
          </a:bodyPr>
          <a:lstStyle/>
          <a:p>
            <a:r>
              <a:rPr lang="en-US" sz="2400" dirty="0"/>
              <a:t>U.S. History Timeline</a:t>
            </a:r>
          </a:p>
          <a:p>
            <a:r>
              <a:rPr lang="en-US" sz="2400" dirty="0"/>
              <a:t>State Projects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759" t="20694" r="34297" b="11991"/>
          <a:stretch/>
        </p:blipFill>
        <p:spPr>
          <a:xfrm>
            <a:off x="448407" y="642938"/>
            <a:ext cx="4633559" cy="56699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269" t="16111" r="44844" b="9872"/>
          <a:stretch/>
        </p:blipFill>
        <p:spPr>
          <a:xfrm>
            <a:off x="3297114" y="3543299"/>
            <a:ext cx="2786368" cy="276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1686" t="37542" r="66257" b="35128"/>
          <a:stretch/>
        </p:blipFill>
        <p:spPr>
          <a:xfrm>
            <a:off x="6287919" y="3543299"/>
            <a:ext cx="2172219" cy="2769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7115" t="23889" r="26641" b="13718"/>
          <a:stretch/>
        </p:blipFill>
        <p:spPr>
          <a:xfrm>
            <a:off x="8629407" y="3723298"/>
            <a:ext cx="3046873" cy="231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88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37150" y="642938"/>
            <a:ext cx="7054850" cy="1746250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/>
          </a:bodyPr>
          <a:lstStyle/>
          <a:p>
            <a:r>
              <a:rPr lang="en-US" sz="2400" dirty="0"/>
              <a:t>U.S. History Timeline</a:t>
            </a:r>
          </a:p>
          <a:p>
            <a:r>
              <a:rPr lang="en-US" sz="2400" dirty="0"/>
              <a:t>State Projects</a:t>
            </a:r>
          </a:p>
          <a:p>
            <a:r>
              <a:rPr lang="en-US" sz="2400" dirty="0"/>
              <a:t>STEM Challenges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427" r="6388"/>
          <a:stretch/>
        </p:blipFill>
        <p:spPr>
          <a:xfrm rot="5400000">
            <a:off x="878982" y="198197"/>
            <a:ext cx="2039816" cy="26753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694" r="8374"/>
          <a:stretch/>
        </p:blipFill>
        <p:spPr>
          <a:xfrm rot="5400000">
            <a:off x="941733" y="2454032"/>
            <a:ext cx="2672858" cy="2675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3115"/>
          <a:stretch/>
        </p:blipFill>
        <p:spPr>
          <a:xfrm rot="5400000">
            <a:off x="3376242" y="3790461"/>
            <a:ext cx="2395907" cy="267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1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37150" y="642938"/>
            <a:ext cx="7054850" cy="1746250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/>
          </a:bodyPr>
          <a:lstStyle/>
          <a:p>
            <a:r>
              <a:rPr lang="en-US" sz="2400" dirty="0"/>
              <a:t>U.S. History Timeline</a:t>
            </a:r>
          </a:p>
          <a:p>
            <a:r>
              <a:rPr lang="en-US" sz="2400" dirty="0"/>
              <a:t>State Projects</a:t>
            </a:r>
          </a:p>
          <a:p>
            <a:r>
              <a:rPr lang="en-US" sz="2400" dirty="0"/>
              <a:t>STEM Challenges</a:t>
            </a:r>
          </a:p>
          <a:p>
            <a:r>
              <a:rPr lang="en-US" sz="2400" dirty="0"/>
              <a:t>Escape the Classroom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86" t="13056" r="23594" b="60769"/>
          <a:stretch/>
        </p:blipFill>
        <p:spPr>
          <a:xfrm>
            <a:off x="564056" y="4578350"/>
            <a:ext cx="5347794" cy="1504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749" t="24861" r="2607" b="9744"/>
          <a:stretch/>
        </p:blipFill>
        <p:spPr>
          <a:xfrm>
            <a:off x="1038886" y="1253896"/>
            <a:ext cx="3973405" cy="277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23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137150" y="642938"/>
            <a:ext cx="7054850" cy="1746250"/>
          </a:xfrm>
        </p:spPr>
        <p:txBody>
          <a:bodyPr>
            <a:normAutofit/>
          </a:bodyPr>
          <a:lstStyle/>
          <a:p>
            <a:r>
              <a:rPr lang="en-US" dirty="0"/>
              <a:t>Science/Social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6280150" cy="3649662"/>
          </a:xfrm>
        </p:spPr>
        <p:txBody>
          <a:bodyPr>
            <a:normAutofit/>
          </a:bodyPr>
          <a:lstStyle/>
          <a:p>
            <a:r>
              <a:rPr lang="en-US" sz="2400" dirty="0"/>
              <a:t>U.S. History Timeline</a:t>
            </a:r>
          </a:p>
          <a:p>
            <a:r>
              <a:rPr lang="en-US" sz="2400" dirty="0"/>
              <a:t>State Projects</a:t>
            </a:r>
          </a:p>
          <a:p>
            <a:r>
              <a:rPr lang="en-US" sz="2400" dirty="0"/>
              <a:t>STEM Challenges</a:t>
            </a:r>
          </a:p>
          <a:p>
            <a:r>
              <a:rPr lang="en-US" sz="2400" dirty="0"/>
              <a:t>Escape the Classroom</a:t>
            </a:r>
          </a:p>
          <a:p>
            <a:r>
              <a:rPr lang="en-US" sz="2400" dirty="0"/>
              <a:t>Break Out EDU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500" r="18672" b="18461"/>
          <a:stretch/>
        </p:blipFill>
        <p:spPr>
          <a:xfrm>
            <a:off x="627185" y="2514888"/>
            <a:ext cx="4897315" cy="23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88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Holidays</a:t>
            </a:r>
          </a:p>
        </p:txBody>
      </p:sp>
      <p:pic>
        <p:nvPicPr>
          <p:cNvPr id="2050" name="Picture 2" descr="http://www.1ksmiles.com/wp-content/uploads/2016/11/Cream-colored-ponies-stone-wall-e147838154398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57" r="21958"/>
          <a:stretch/>
        </p:blipFill>
        <p:spPr bwMode="auto">
          <a:xfrm>
            <a:off x="7949186" y="0"/>
            <a:ext cx="42428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895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052" name="Picture 4" descr="Image result for whiskers on kittens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9" b="16757"/>
          <a:stretch/>
        </p:blipFill>
        <p:spPr bwMode="auto">
          <a:xfrm>
            <a:off x="20" y="10"/>
            <a:ext cx="12191979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8729" y="237744"/>
            <a:ext cx="7652977" cy="6382512"/>
          </a:xfrm>
          <a:prstGeom prst="rect">
            <a:avLst/>
          </a:prstGeom>
          <a:solidFill>
            <a:schemeClr val="tx2">
              <a:lumMod val="7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5889" y="374904"/>
            <a:ext cx="7340156" cy="6108192"/>
          </a:xfrm>
          <a:prstGeom prst="rect">
            <a:avLst/>
          </a:prstGeom>
          <a:solidFill>
            <a:schemeClr val="tx2">
              <a:lumMod val="75000"/>
              <a:alpha val="60000"/>
            </a:schemeClr>
          </a:solidFill>
          <a:ln w="6350" cap="sq">
            <a:solidFill>
              <a:schemeClr val="bg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374" y="642593"/>
            <a:ext cx="6281928" cy="1746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Organization</a:t>
            </a:r>
          </a:p>
        </p:txBody>
      </p:sp>
    </p:spTree>
    <p:extLst>
      <p:ext uri="{BB962C8B-B14F-4D97-AF65-F5344CB8AC3E}">
        <p14:creationId xmlns:p14="http://schemas.microsoft.com/office/powerpoint/2010/main" val="1953896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34" y="736420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Holidays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33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Coupons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094" t="23056" r="3077" b="46154"/>
          <a:stretch/>
        </p:blipFill>
        <p:spPr>
          <a:xfrm>
            <a:off x="4362450" y="752467"/>
            <a:ext cx="6806712" cy="21116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1406" t="24583" r="3366" b="47180"/>
          <a:stretch/>
        </p:blipFill>
        <p:spPr>
          <a:xfrm>
            <a:off x="4960327" y="2617909"/>
            <a:ext cx="6733442" cy="19365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406" t="23611" r="3149" b="46795"/>
          <a:stretch/>
        </p:blipFill>
        <p:spPr>
          <a:xfrm>
            <a:off x="4186604" y="4241050"/>
            <a:ext cx="6759819" cy="202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79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734" y="736420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Holidays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733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Coupons</a:t>
            </a:r>
          </a:p>
          <a:p>
            <a:r>
              <a:rPr lang="en-US" sz="2400" dirty="0"/>
              <a:t>Silhouette </a:t>
            </a:r>
            <a:br>
              <a:rPr lang="en-US" sz="2400" dirty="0"/>
            </a:br>
            <a:r>
              <a:rPr lang="en-US" sz="2400" dirty="0"/>
              <a:t>Ornaments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5781" t="23611" r="40577" b="32564"/>
          <a:stretch/>
        </p:blipFill>
        <p:spPr>
          <a:xfrm>
            <a:off x="6463081" y="970295"/>
            <a:ext cx="4763966" cy="4967409"/>
          </a:xfrm>
          <a:prstGeom prst="rect">
            <a:avLst/>
          </a:prstGeom>
          <a:ln w="127000" cap="sq">
            <a:solidFill>
              <a:srgbClr val="FF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084" t="18148" r="1924" b="15527"/>
          <a:stretch/>
        </p:blipFill>
        <p:spPr>
          <a:xfrm rot="5069596">
            <a:off x="2831620" y="2784218"/>
            <a:ext cx="3670224" cy="225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34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170" name="Picture 2" descr="https://c1.staticflickr.com/5/4002/4294742226_397c8cdf56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8" r="32113"/>
          <a:stretch/>
        </p:blipFill>
        <p:spPr bwMode="auto">
          <a:xfrm>
            <a:off x="2" y="10"/>
            <a:ext cx="40797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en-US" sz="2400" dirty="0"/>
              <a:t>Document Camera</a:t>
            </a:r>
          </a:p>
          <a:p>
            <a:r>
              <a:rPr lang="en-US" sz="2400" dirty="0"/>
              <a:t>Weebly.com</a:t>
            </a:r>
          </a:p>
          <a:p>
            <a:r>
              <a:rPr lang="en-US" sz="2400" dirty="0" err="1"/>
              <a:t>Educreations</a:t>
            </a:r>
            <a:endParaRPr lang="en-US" sz="2400" dirty="0"/>
          </a:p>
          <a:p>
            <a:r>
              <a:rPr lang="en-US" sz="2400" dirty="0" err="1"/>
              <a:t>Ozobot</a:t>
            </a:r>
            <a:endParaRPr lang="en-US" sz="2400" dirty="0"/>
          </a:p>
          <a:p>
            <a:r>
              <a:rPr lang="en-US" sz="2400" dirty="0"/>
              <a:t>Code.org</a:t>
            </a:r>
          </a:p>
          <a:p>
            <a:r>
              <a:rPr lang="en-US" sz="2400" dirty="0"/>
              <a:t>Google Docs, Suggested Editing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970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194" name="Picture 2" descr="Image result for doorbel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r="19619" b="-2"/>
          <a:stretch/>
        </p:blipFill>
        <p:spPr bwMode="auto">
          <a:xfrm>
            <a:off x="8013033" y="10"/>
            <a:ext cx="417896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</p:spTree>
    <p:extLst>
      <p:ext uri="{BB962C8B-B14F-4D97-AF65-F5344CB8AC3E}">
        <p14:creationId xmlns:p14="http://schemas.microsoft.com/office/powerpoint/2010/main" val="2422970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579" t="9275" r="4088" b="9757"/>
          <a:stretch/>
        </p:blipFill>
        <p:spPr>
          <a:xfrm rot="5400000">
            <a:off x="8053051" y="1224469"/>
            <a:ext cx="3780692" cy="262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7285" t="9240" r="3466" b="4308"/>
          <a:stretch/>
        </p:blipFill>
        <p:spPr>
          <a:xfrm rot="5400000">
            <a:off x="4748970" y="1176939"/>
            <a:ext cx="3863674" cy="2806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146" t="7395" r="3465" b="9198"/>
          <a:stretch/>
        </p:blipFill>
        <p:spPr>
          <a:xfrm rot="5400000">
            <a:off x="6694078" y="3075249"/>
            <a:ext cx="3869737" cy="27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510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  <a:p>
            <a:r>
              <a:rPr lang="en-US" sz="2400" dirty="0" err="1"/>
              <a:t>Latework</a:t>
            </a:r>
            <a:r>
              <a:rPr lang="en-US" sz="2400" dirty="0"/>
              <a:t> Party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14" t="24445" r="49297" b="14230"/>
          <a:stretch/>
        </p:blipFill>
        <p:spPr>
          <a:xfrm rot="456849">
            <a:off x="5200652" y="886500"/>
            <a:ext cx="3490545" cy="51046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803" t="10247" r="3280" b="9232"/>
          <a:stretch/>
        </p:blipFill>
        <p:spPr>
          <a:xfrm>
            <a:off x="7666893" y="4571599"/>
            <a:ext cx="3490546" cy="1665663"/>
          </a:xfrm>
          <a:prstGeom prst="rect">
            <a:avLst/>
          </a:prstGeom>
        </p:spPr>
      </p:pic>
      <p:pic>
        <p:nvPicPr>
          <p:cNvPr id="1026" name="Picture 2" descr="https://wilk.byu.edu/sites/all/files/gametim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654968"/>
            <a:ext cx="3203575" cy="240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590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  <a:p>
            <a:r>
              <a:rPr lang="en-US" sz="2400" dirty="0" err="1"/>
              <a:t>Latework</a:t>
            </a:r>
            <a:r>
              <a:rPr lang="en-US" sz="2400" dirty="0"/>
              <a:t> Party</a:t>
            </a:r>
          </a:p>
          <a:p>
            <a:r>
              <a:rPr lang="en-US" sz="2400" dirty="0"/>
              <a:t>We Wonder – Golden Book of Answers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0742" t="15529" r="10482" b="12813"/>
          <a:stretch/>
        </p:blipFill>
        <p:spPr>
          <a:xfrm rot="4836496">
            <a:off x="4911541" y="1344279"/>
            <a:ext cx="4475447" cy="30532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0610" r="12339"/>
          <a:stretch/>
        </p:blipFill>
        <p:spPr>
          <a:xfrm rot="6057993">
            <a:off x="7743906" y="2489426"/>
            <a:ext cx="3693435" cy="359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735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  <a:p>
            <a:r>
              <a:rPr lang="en-US" sz="2400" dirty="0" err="1"/>
              <a:t>Latework</a:t>
            </a:r>
            <a:r>
              <a:rPr lang="en-US" sz="2400" dirty="0"/>
              <a:t> Party</a:t>
            </a:r>
          </a:p>
          <a:p>
            <a:r>
              <a:rPr lang="en-US" sz="2400" dirty="0"/>
              <a:t>We Wonder – Golden Book of Answers</a:t>
            </a:r>
          </a:p>
          <a:p>
            <a:r>
              <a:rPr lang="en-US" sz="2400" dirty="0"/>
              <a:t>Flex Scoot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682" t="17222" r="26250" b="14743"/>
          <a:stretch/>
        </p:blipFill>
        <p:spPr>
          <a:xfrm>
            <a:off x="6303136" y="893667"/>
            <a:ext cx="3946984" cy="3209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5312" t="48590" r="50312" b="17436"/>
          <a:stretch/>
        </p:blipFill>
        <p:spPr>
          <a:xfrm rot="362207">
            <a:off x="4928248" y="4367641"/>
            <a:ext cx="2268645" cy="1778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643" t="49570" r="25469" b="17436"/>
          <a:stretch/>
        </p:blipFill>
        <p:spPr>
          <a:xfrm rot="20892102">
            <a:off x="7037190" y="3884667"/>
            <a:ext cx="2199496" cy="1708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49921" t="15001" r="25469" b="50774"/>
          <a:stretch/>
        </p:blipFill>
        <p:spPr>
          <a:xfrm rot="1072602">
            <a:off x="9104891" y="4141285"/>
            <a:ext cx="2290459" cy="17918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5312" t="15001" r="50622" b="51506"/>
          <a:stretch/>
        </p:blipFill>
        <p:spPr>
          <a:xfrm rot="448544">
            <a:off x="9130195" y="1804807"/>
            <a:ext cx="2239851" cy="17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8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3943" t="26410" r="14255" b="15128"/>
          <a:stretch/>
        </p:blipFill>
        <p:spPr>
          <a:xfrm>
            <a:off x="8909325" y="4884723"/>
            <a:ext cx="2598545" cy="1382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  <a:p>
            <a:r>
              <a:rPr lang="en-US" sz="2400" dirty="0" err="1"/>
              <a:t>Latework</a:t>
            </a:r>
            <a:r>
              <a:rPr lang="en-US" sz="2400" dirty="0"/>
              <a:t> Party</a:t>
            </a:r>
          </a:p>
          <a:p>
            <a:r>
              <a:rPr lang="en-US" sz="2400" dirty="0"/>
              <a:t>We Wonder – Golden Book of Answers</a:t>
            </a:r>
          </a:p>
          <a:p>
            <a:r>
              <a:rPr lang="en-US" sz="2400" dirty="0"/>
              <a:t>Flex Scoot</a:t>
            </a:r>
          </a:p>
          <a:p>
            <a:r>
              <a:rPr lang="en-US" sz="2400" dirty="0"/>
              <a:t>Classroom Cash and Coupons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3870" t="26528" r="14063" b="14872"/>
          <a:stretch/>
        </p:blipFill>
        <p:spPr>
          <a:xfrm>
            <a:off x="6069766" y="4177869"/>
            <a:ext cx="2591796" cy="13764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226" t="23590" r="45841" b="62051"/>
          <a:stretch/>
        </p:blipFill>
        <p:spPr>
          <a:xfrm rot="20663366">
            <a:off x="6386644" y="1158450"/>
            <a:ext cx="2795954" cy="9847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3726" t="25972" r="13827" b="14616"/>
          <a:stretch/>
        </p:blipFill>
        <p:spPr>
          <a:xfrm rot="21070515">
            <a:off x="7506163" y="4442727"/>
            <a:ext cx="2558562" cy="1369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010" t="23333" r="45859" b="61795"/>
          <a:stretch/>
        </p:blipFill>
        <p:spPr>
          <a:xfrm rot="1102396">
            <a:off x="8396653" y="1531368"/>
            <a:ext cx="2820133" cy="1019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1010" t="23462" r="45913" b="61922"/>
          <a:stretch/>
        </p:blipFill>
        <p:spPr>
          <a:xfrm rot="21436728">
            <a:off x="6993181" y="2182576"/>
            <a:ext cx="2813539" cy="1002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30938" t="23333" r="45913" b="62052"/>
          <a:stretch/>
        </p:blipFill>
        <p:spPr>
          <a:xfrm>
            <a:off x="8254904" y="2932353"/>
            <a:ext cx="2822331" cy="100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22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Miscellaneous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 err="1"/>
              <a:t>Notesbook</a:t>
            </a:r>
            <a:endParaRPr lang="en-US" sz="2400" dirty="0"/>
          </a:p>
          <a:p>
            <a:r>
              <a:rPr lang="en-US" sz="2400" dirty="0" err="1"/>
              <a:t>Latework</a:t>
            </a:r>
            <a:r>
              <a:rPr lang="en-US" sz="2400" dirty="0"/>
              <a:t> Party</a:t>
            </a:r>
          </a:p>
          <a:p>
            <a:r>
              <a:rPr lang="en-US" sz="2400" dirty="0"/>
              <a:t>We Wonder – Golden Book of Answers</a:t>
            </a:r>
          </a:p>
          <a:p>
            <a:r>
              <a:rPr lang="en-US" sz="2400" dirty="0"/>
              <a:t>Flex Scoot</a:t>
            </a:r>
          </a:p>
          <a:p>
            <a:r>
              <a:rPr lang="en-US" sz="2400" dirty="0"/>
              <a:t>Classroom Cash and Coupons</a:t>
            </a:r>
          </a:p>
          <a:p>
            <a:r>
              <a:rPr lang="en-US" sz="2400" dirty="0"/>
              <a:t>(Go Noodle)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18" t="10610" r="1780" b="12000"/>
          <a:stretch/>
        </p:blipFill>
        <p:spPr>
          <a:xfrm>
            <a:off x="5397013" y="882334"/>
            <a:ext cx="5795596" cy="26143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99" t="10610" r="1874" b="9230"/>
          <a:stretch/>
        </p:blipFill>
        <p:spPr>
          <a:xfrm>
            <a:off x="5822003" y="3496709"/>
            <a:ext cx="5806016" cy="270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7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Mini Checklists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380" t="15001" r="18942" b="8076"/>
          <a:stretch/>
        </p:blipFill>
        <p:spPr>
          <a:xfrm>
            <a:off x="1468315" y="759654"/>
            <a:ext cx="4106008" cy="52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43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c1.staticflickr.com/3/2887/12199957376_c67fb89c6f_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03"/>
          <a:stretch/>
        </p:blipFill>
        <p:spPr bwMode="auto">
          <a:xfrm>
            <a:off x="-418097" y="0"/>
            <a:ext cx="6218822" cy="700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</p:spTree>
    <p:extLst>
      <p:ext uri="{BB962C8B-B14F-4D97-AF65-F5344CB8AC3E}">
        <p14:creationId xmlns:p14="http://schemas.microsoft.com/office/powerpoint/2010/main" val="1608710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AR Book Labeling and Check Out System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571500"/>
            <a:ext cx="5614467" cy="4210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11012" y="3272729"/>
            <a:ext cx="3474224" cy="26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692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AR Book Labeling and Check Out System</a:t>
            </a:r>
          </a:p>
          <a:p>
            <a:r>
              <a:rPr lang="en-US" sz="2400" dirty="0"/>
              <a:t>Computer Labeling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41348" y="1238979"/>
            <a:ext cx="5625127" cy="4218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6130" t="28333" r="38047" b="33590"/>
          <a:stretch/>
        </p:blipFill>
        <p:spPr>
          <a:xfrm>
            <a:off x="5635868" y="4019919"/>
            <a:ext cx="2628949" cy="21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25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AR Book Labeling and Check Out System</a:t>
            </a:r>
          </a:p>
          <a:p>
            <a:r>
              <a:rPr lang="en-US" sz="2400" dirty="0"/>
              <a:t>Computer Labeling</a:t>
            </a:r>
          </a:p>
          <a:p>
            <a:r>
              <a:rPr lang="en-US" sz="2400" dirty="0"/>
              <a:t>Directional Signs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324" y="1295399"/>
            <a:ext cx="5588001" cy="419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337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AR Book Labeling and Check Out System</a:t>
            </a:r>
          </a:p>
          <a:p>
            <a:r>
              <a:rPr lang="en-US" sz="2400" dirty="0"/>
              <a:t>Computer Labeling</a:t>
            </a:r>
          </a:p>
          <a:p>
            <a:r>
              <a:rPr lang="en-US" sz="2400" dirty="0"/>
              <a:t>Directional Signs</a:t>
            </a:r>
          </a:p>
          <a:p>
            <a:r>
              <a:rPr lang="en-US" sz="2400" dirty="0" err="1"/>
              <a:t>SortKwik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9359" t="6866" r="16111" b="926"/>
          <a:stretch/>
        </p:blipFill>
        <p:spPr>
          <a:xfrm rot="5400000">
            <a:off x="1574188" y="893517"/>
            <a:ext cx="3739663" cy="474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510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 dirty="0"/>
              <a:t>More Miscellaneous!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AR Book Labeling and Check Out System</a:t>
            </a:r>
          </a:p>
          <a:p>
            <a:r>
              <a:rPr lang="en-US" sz="2400" dirty="0"/>
              <a:t>Computer Labeling</a:t>
            </a:r>
          </a:p>
          <a:p>
            <a:r>
              <a:rPr lang="en-US" sz="2400" dirty="0"/>
              <a:t>Directional Signs</a:t>
            </a:r>
          </a:p>
          <a:p>
            <a:r>
              <a:rPr lang="en-US" sz="2400" dirty="0" err="1"/>
              <a:t>SortKwik</a:t>
            </a:r>
            <a:endParaRPr lang="en-US" sz="2400" dirty="0"/>
          </a:p>
          <a:p>
            <a:r>
              <a:rPr lang="en-US" sz="2400" dirty="0"/>
              <a:t>Staple Remover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5461" t="32578" r="30284" b="30139"/>
          <a:stretch/>
        </p:blipFill>
        <p:spPr>
          <a:xfrm>
            <a:off x="800099" y="803969"/>
            <a:ext cx="5436531" cy="33284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306" t="51688" r="65898" b="36837"/>
          <a:stretch/>
        </p:blipFill>
        <p:spPr>
          <a:xfrm>
            <a:off x="571801" y="4623072"/>
            <a:ext cx="5893125" cy="127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20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KTOY Visits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4014216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err="1">
                <a:hlinkClick r:id="rId2"/>
              </a:rPr>
              <a:t>GetKahoot</a:t>
            </a:r>
            <a:r>
              <a:rPr lang="en-US" sz="2400" dirty="0"/>
              <a:t> – Learning Games</a:t>
            </a:r>
          </a:p>
          <a:p>
            <a:r>
              <a:rPr lang="en-US" sz="2400" dirty="0" err="1">
                <a:hlinkClick r:id="rId3"/>
              </a:rPr>
              <a:t>Dibels</a:t>
            </a:r>
            <a:r>
              <a:rPr lang="en-US" sz="2400" dirty="0">
                <a:hlinkClick r:id="rId3"/>
              </a:rPr>
              <a:t> App </a:t>
            </a:r>
            <a:r>
              <a:rPr lang="en-US" sz="2400" dirty="0"/>
              <a:t>– for the iPad</a:t>
            </a:r>
          </a:p>
          <a:p>
            <a:r>
              <a:rPr lang="en-US" sz="2400" dirty="0"/>
              <a:t>High School Grads come back to elementary schools</a:t>
            </a:r>
          </a:p>
          <a:p>
            <a:r>
              <a:rPr lang="en-US" sz="2400" dirty="0" err="1">
                <a:hlinkClick r:id="rId4"/>
              </a:rPr>
              <a:t>Zearn</a:t>
            </a:r>
            <a:r>
              <a:rPr lang="en-US" sz="2400" dirty="0">
                <a:hlinkClick r:id="rId4"/>
              </a:rPr>
              <a:t> Math </a:t>
            </a:r>
            <a:r>
              <a:rPr lang="en-US" sz="2400" dirty="0"/>
              <a:t>– Based on Eureka Math, Engage NY; </a:t>
            </a:r>
            <a:r>
              <a:rPr lang="en-US" sz="2400" dirty="0" err="1">
                <a:hlinkClick r:id="rId5"/>
              </a:rPr>
              <a:t>Embarc</a:t>
            </a:r>
            <a:r>
              <a:rPr lang="en-US" sz="2400" dirty="0"/>
              <a:t> Online</a:t>
            </a:r>
          </a:p>
          <a:p>
            <a:r>
              <a:rPr lang="en-US" sz="2400" dirty="0">
                <a:hlinkClick r:id="rId6"/>
              </a:rPr>
              <a:t>Augmented Reality </a:t>
            </a:r>
            <a:r>
              <a:rPr lang="en-US" sz="2400" dirty="0"/>
              <a:t>– iPads, iPhones, Chromebook Cameras</a:t>
            </a:r>
          </a:p>
          <a:p>
            <a:r>
              <a:rPr lang="en-US" sz="2400" dirty="0">
                <a:hlinkClick r:id="rId7"/>
              </a:rPr>
              <a:t>Genius Hour</a:t>
            </a:r>
            <a:endParaRPr lang="en-US" sz="2400" dirty="0"/>
          </a:p>
          <a:p>
            <a:r>
              <a:rPr lang="en-US" sz="2400" dirty="0"/>
              <a:t>#</a:t>
            </a:r>
            <a:r>
              <a:rPr lang="en-US" sz="2400" dirty="0" err="1"/>
              <a:t>ksedchat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http://womanandhome.media.ipcdigital.co.uk/21348/00000a668/4aab_orh4080w570/chicken-schnitzel-w-noodles-II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7" r="17980"/>
          <a:stretch/>
        </p:blipFill>
        <p:spPr bwMode="auto">
          <a:xfrm>
            <a:off x="7860323" y="0"/>
            <a:ext cx="4331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0848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KTOY Book Recommendations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A988EE-62B9-489C-B843-C8568660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06164" y="3221557"/>
            <a:ext cx="2380518" cy="3545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9D708-DA38-4335-9718-72ECBC829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030" y="2130642"/>
            <a:ext cx="2380518" cy="29784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1ADD22-3DB0-4E5C-A78F-7CF5127AA5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4037" y="2055865"/>
            <a:ext cx="2112004" cy="31863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BC4D274-532F-47D4-AC89-AF178DD8D9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973" y="365401"/>
            <a:ext cx="2496586" cy="3154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64CD51-5F2B-4A7F-B87D-304DA53728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1837" y="3496560"/>
            <a:ext cx="2198393" cy="32250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1E297-E81B-4CEA-82BD-756035951F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54" y="3716838"/>
            <a:ext cx="2333634" cy="30506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8E97DE-16BD-4D60-B43D-F210B04150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124943">
            <a:off x="4643923" y="3181894"/>
            <a:ext cx="2046819" cy="31993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20CD0F-3F76-42F9-86F1-A63DA81560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4042" y="169844"/>
            <a:ext cx="2277982" cy="354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0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267497"/>
            <a:ext cx="8763593" cy="1744183"/>
          </a:xfrm>
        </p:spPr>
        <p:txBody>
          <a:bodyPr>
            <a:normAutofit/>
          </a:bodyPr>
          <a:lstStyle/>
          <a:p>
            <a:r>
              <a:rPr lang="en-US" dirty="0"/>
              <a:t>KTOY Inspirational Videos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DD7B752D-AA39-4A4D-A820-F70124080F0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151695" y="1634601"/>
            <a:ext cx="6757386" cy="50680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CBA6FF-7B94-4AEC-B168-9A8AFBDA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sz="2400" dirty="0"/>
              <a:t>Power of Why, Michael Jr.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727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267497"/>
            <a:ext cx="8763593" cy="1744183"/>
          </a:xfrm>
        </p:spPr>
        <p:txBody>
          <a:bodyPr>
            <a:normAutofit/>
          </a:bodyPr>
          <a:lstStyle/>
          <a:p>
            <a:r>
              <a:rPr lang="en-US" dirty="0"/>
              <a:t>KTOY Inspirational Videos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4CBA6FF-7B94-4AEC-B168-9A8AFBDAB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sz="2400" dirty="0"/>
              <a:t>Rita Pierson, Every Kid</a:t>
            </a:r>
            <a:br>
              <a:rPr lang="en-US" sz="2400" dirty="0"/>
            </a:br>
            <a:r>
              <a:rPr lang="en-US" sz="2400" dirty="0"/>
              <a:t>Needs a Champion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Online Media 2">
            <a:hlinkClick r:id="" action="ppaction://media"/>
            <a:extLst>
              <a:ext uri="{FF2B5EF4-FFF2-40B4-BE49-F238E27FC236}">
                <a16:creationId xmlns:a16="http://schemas.microsoft.com/office/drawing/2014/main" id="{28C516D7-7BDF-42F6-9C2A-9BE3A1C7A21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69150" y="1653910"/>
            <a:ext cx="6631619" cy="49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56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Mini Checklists</a:t>
            </a:r>
          </a:p>
          <a:p>
            <a:r>
              <a:rPr lang="en-US" sz="2400" dirty="0"/>
              <a:t>Lesson Plan Book in Excel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000" t="16389" r="1797" b="9615"/>
          <a:stretch/>
        </p:blipFill>
        <p:spPr>
          <a:xfrm rot="21288967">
            <a:off x="606670" y="713188"/>
            <a:ext cx="5574321" cy="34018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0078" t="16389" r="1852" b="9359"/>
          <a:stretch/>
        </p:blipFill>
        <p:spPr>
          <a:xfrm rot="463518">
            <a:off x="798312" y="2649120"/>
            <a:ext cx="5576471" cy="342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8184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94700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 Me!</a:t>
            </a:r>
          </a:p>
        </p:txBody>
      </p:sp>
      <p:sp>
        <p:nvSpPr>
          <p:cNvPr id="5" name="Rectangle 4"/>
          <p:cNvSpPr/>
          <p:nvPr/>
        </p:nvSpPr>
        <p:spPr>
          <a:xfrm>
            <a:off x="700454" y="1081344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brucekri@usd437.net</a:t>
            </a:r>
            <a:br>
              <a:rPr lang="en-US" sz="4000" dirty="0"/>
            </a:br>
            <a:r>
              <a:rPr lang="en-US" sz="4000" dirty="0"/>
              <a:t>@KristiBruce94</a:t>
            </a:r>
            <a:br>
              <a:rPr lang="en-US" sz="4000" dirty="0"/>
            </a:br>
            <a:r>
              <a:rPr lang="en-US" sz="4000" dirty="0"/>
              <a:t>@KTOY2017</a:t>
            </a:r>
            <a:br>
              <a:rPr lang="en-US" sz="4000" dirty="0"/>
            </a:br>
            <a:r>
              <a:rPr lang="en-US" sz="4000" dirty="0"/>
              <a:t>tinyurl.com/KTOY2017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aebruce.weebly.com</a:t>
            </a:r>
          </a:p>
        </p:txBody>
      </p:sp>
    </p:spTree>
    <p:extLst>
      <p:ext uri="{BB962C8B-B14F-4D97-AF65-F5344CB8AC3E}">
        <p14:creationId xmlns:p14="http://schemas.microsoft.com/office/powerpoint/2010/main" val="2093083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Mini Checklists</a:t>
            </a:r>
          </a:p>
          <a:p>
            <a:r>
              <a:rPr lang="en-US" sz="2400" dirty="0"/>
              <a:t>Lesson Plan Book in Excel</a:t>
            </a:r>
          </a:p>
          <a:p>
            <a:r>
              <a:rPr lang="en-US" sz="2400" dirty="0"/>
              <a:t>Pacing Guide in Excel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202" t="15139" r="7891" b="8333"/>
          <a:stretch/>
        </p:blipFill>
        <p:spPr>
          <a:xfrm>
            <a:off x="597877" y="1090979"/>
            <a:ext cx="5879871" cy="452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9450" y="727627"/>
            <a:ext cx="4957553" cy="1645920"/>
          </a:xfrm>
        </p:spPr>
        <p:txBody>
          <a:bodyPr>
            <a:normAutofit/>
          </a:bodyPr>
          <a:lstStyle/>
          <a:p>
            <a:r>
              <a:rPr lang="en-US"/>
              <a:t>Organization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9450" y="2538919"/>
            <a:ext cx="4957554" cy="3496120"/>
          </a:xfrm>
        </p:spPr>
        <p:txBody>
          <a:bodyPr>
            <a:normAutofit/>
          </a:bodyPr>
          <a:lstStyle/>
          <a:p>
            <a:r>
              <a:rPr lang="en-US" sz="2400" dirty="0"/>
              <a:t>Mini Checklists</a:t>
            </a:r>
          </a:p>
          <a:p>
            <a:r>
              <a:rPr lang="en-US" sz="2400" dirty="0"/>
              <a:t>Lesson Plan Book in Excel</a:t>
            </a:r>
          </a:p>
          <a:p>
            <a:r>
              <a:rPr lang="en-US" sz="2400" dirty="0"/>
              <a:t>Pacing Guide in Excel</a:t>
            </a:r>
          </a:p>
          <a:p>
            <a:r>
              <a:rPr lang="en-US" sz="2400" dirty="0"/>
              <a:t>Task Card Holders (Lakeside.com, 1600 Photo Organizer Case $19.95)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1875" t="45695" r="45000" b="18846"/>
          <a:stretch/>
        </p:blipFill>
        <p:spPr>
          <a:xfrm>
            <a:off x="659422" y="962025"/>
            <a:ext cx="5765369" cy="49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28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74" name="Picture 2" descr="Image result for bright copper kett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1572" b="-1"/>
          <a:stretch/>
        </p:blipFill>
        <p:spPr bwMode="auto">
          <a:xfrm>
            <a:off x="2" y="10"/>
            <a:ext cx="4079708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Rectangle 1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26625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</p:spTree>
    <p:extLst>
      <p:ext uri="{BB962C8B-B14F-4D97-AF65-F5344CB8AC3E}">
        <p14:creationId xmlns:p14="http://schemas.microsoft.com/office/powerpoint/2010/main" val="3753489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11850" y="2386013"/>
            <a:ext cx="5808296" cy="3649662"/>
          </a:xfrm>
        </p:spPr>
        <p:txBody>
          <a:bodyPr>
            <a:normAutofit/>
          </a:bodyPr>
          <a:lstStyle/>
          <a:p>
            <a:r>
              <a:rPr lang="en-US" sz="2400" dirty="0"/>
              <a:t>Regroup = Borrow, Break It, Combine It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11850" y="642938"/>
            <a:ext cx="6280150" cy="1746250"/>
          </a:xfrm>
        </p:spPr>
        <p:txBody>
          <a:bodyPr>
            <a:normAutofit/>
          </a:bodyPr>
          <a:lstStyle/>
          <a:p>
            <a:r>
              <a:rPr lang="en-US" dirty="0"/>
              <a:t>Math</a:t>
            </a:r>
          </a:p>
        </p:txBody>
      </p:sp>
      <p:pic>
        <p:nvPicPr>
          <p:cNvPr id="1028" name="Picture 4" descr="Image result for math video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71" y="1516063"/>
            <a:ext cx="3567820" cy="400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351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907</TotalTime>
  <Words>738</Words>
  <Application>Microsoft Office PowerPoint</Application>
  <PresentationFormat>Widescreen</PresentationFormat>
  <Paragraphs>235</Paragraphs>
  <Slides>51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Candara</vt:lpstr>
      <vt:lpstr>Century Gothic</vt:lpstr>
      <vt:lpstr>Savon</vt:lpstr>
      <vt:lpstr>A Few  of my favorite things</vt:lpstr>
      <vt:lpstr>The Plan</vt:lpstr>
      <vt:lpstr>Organization</vt:lpstr>
      <vt:lpstr>Organization</vt:lpstr>
      <vt:lpstr>Organization</vt:lpstr>
      <vt:lpstr>Organization</vt:lpstr>
      <vt:lpstr>Organization</vt:lpstr>
      <vt:lpstr>Math</vt:lpstr>
      <vt:lpstr>Math</vt:lpstr>
      <vt:lpstr>Math</vt:lpstr>
      <vt:lpstr>Math</vt:lpstr>
      <vt:lpstr>Math</vt:lpstr>
      <vt:lpstr>Math</vt:lpstr>
      <vt:lpstr>Math</vt:lpstr>
      <vt:lpstr>Math</vt:lpstr>
      <vt:lpstr>Reading/Writing</vt:lpstr>
      <vt:lpstr>Reading/Writing</vt:lpstr>
      <vt:lpstr>Reading/Writing</vt:lpstr>
      <vt:lpstr>Reading/Writing</vt:lpstr>
      <vt:lpstr>Reading/Writing</vt:lpstr>
      <vt:lpstr>Reading/Writing</vt:lpstr>
      <vt:lpstr>Reading/Writing</vt:lpstr>
      <vt:lpstr>Science/Social Studies</vt:lpstr>
      <vt:lpstr>Science/Social Studies</vt:lpstr>
      <vt:lpstr>Science/Social Studies</vt:lpstr>
      <vt:lpstr>Science/Social Studies</vt:lpstr>
      <vt:lpstr>Science/Social Studies</vt:lpstr>
      <vt:lpstr>Science/Social Studies</vt:lpstr>
      <vt:lpstr>Holidays</vt:lpstr>
      <vt:lpstr>Holidays</vt:lpstr>
      <vt:lpstr>Holidays</vt:lpstr>
      <vt:lpstr>Technology</vt:lpstr>
      <vt:lpstr>Miscellaneous</vt:lpstr>
      <vt:lpstr>Miscellaneous</vt:lpstr>
      <vt:lpstr>Miscellaneous</vt:lpstr>
      <vt:lpstr>Miscellaneous</vt:lpstr>
      <vt:lpstr>Miscellaneous</vt:lpstr>
      <vt:lpstr>Miscellaneous</vt:lpstr>
      <vt:lpstr>Miscellaneous</vt:lpstr>
      <vt:lpstr>More Miscellaneous!</vt:lpstr>
      <vt:lpstr>More Miscellaneous!</vt:lpstr>
      <vt:lpstr>More Miscellaneous!</vt:lpstr>
      <vt:lpstr>More Miscellaneous!</vt:lpstr>
      <vt:lpstr>More Miscellaneous!</vt:lpstr>
      <vt:lpstr>More Miscellaneous!</vt:lpstr>
      <vt:lpstr>KTOY Visits</vt:lpstr>
      <vt:lpstr>KTOY Book Recommendations</vt:lpstr>
      <vt:lpstr>KTOY Inspirational Videos</vt:lpstr>
      <vt:lpstr>KTOY Inspirational Videos</vt:lpstr>
      <vt:lpstr>Questions?</vt:lpstr>
      <vt:lpstr>Contact Me!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Bruce</dc:creator>
  <cp:lastModifiedBy>Kristi Bruce</cp:lastModifiedBy>
  <cp:revision>78</cp:revision>
  <cp:lastPrinted>2017-02-20T03:56:16Z</cp:lastPrinted>
  <dcterms:created xsi:type="dcterms:W3CDTF">2017-02-12T01:55:39Z</dcterms:created>
  <dcterms:modified xsi:type="dcterms:W3CDTF">2017-10-09T18:42:34Z</dcterms:modified>
</cp:coreProperties>
</file>