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8"/>
  </p:notesMasterIdLst>
  <p:handoutMasterIdLst>
    <p:handoutMasterId r:id="rId39"/>
  </p:handoutMasterIdLst>
  <p:sldIdLst>
    <p:sldId id="257" r:id="rId3"/>
    <p:sldId id="274" r:id="rId4"/>
    <p:sldId id="272" r:id="rId5"/>
    <p:sldId id="289" r:id="rId6"/>
    <p:sldId id="290" r:id="rId7"/>
    <p:sldId id="287" r:id="rId8"/>
    <p:sldId id="288" r:id="rId9"/>
    <p:sldId id="292" r:id="rId10"/>
    <p:sldId id="293" r:id="rId11"/>
    <p:sldId id="268" r:id="rId12"/>
    <p:sldId id="294" r:id="rId13"/>
    <p:sldId id="295" r:id="rId14"/>
    <p:sldId id="296" r:id="rId15"/>
    <p:sldId id="297" r:id="rId16"/>
    <p:sldId id="299" r:id="rId17"/>
    <p:sldId id="300" r:id="rId18"/>
    <p:sldId id="298" r:id="rId19"/>
    <p:sldId id="302" r:id="rId20"/>
    <p:sldId id="303" r:id="rId21"/>
    <p:sldId id="307" r:id="rId22"/>
    <p:sldId id="308" r:id="rId23"/>
    <p:sldId id="276" r:id="rId24"/>
    <p:sldId id="277" r:id="rId25"/>
    <p:sldId id="309" r:id="rId26"/>
    <p:sldId id="278" r:id="rId27"/>
    <p:sldId id="279" r:id="rId28"/>
    <p:sldId id="280" r:id="rId29"/>
    <p:sldId id="281" r:id="rId30"/>
    <p:sldId id="282" r:id="rId31"/>
    <p:sldId id="283" r:id="rId32"/>
    <p:sldId id="284" r:id="rId33"/>
    <p:sldId id="285" r:id="rId34"/>
    <p:sldId id="304" r:id="rId35"/>
    <p:sldId id="305" r:id="rId36"/>
    <p:sldId id="306" r:id="rId37"/>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p:cViewPr varScale="1">
        <p:scale>
          <a:sx n="86" d="100"/>
          <a:sy n="86" d="100"/>
        </p:scale>
        <p:origin x="422" y="72"/>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1" d="1"/>
        <a:sy n="1" d="1"/>
      </p:scale>
      <p:origin x="0" y="0"/>
    </p:cViewPr>
  </p:notesTextViewPr>
  <p:notesViewPr>
    <p:cSldViewPr>
      <p:cViewPr varScale="1">
        <p:scale>
          <a:sx n="63" d="100"/>
          <a:sy n="63" d="100"/>
        </p:scale>
        <p:origin x="3120" y="4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dirty="0">
              <a:latin typeface="Candara" panose="020E0502030303020204"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04A8D02-4E65-4CCD-8312-4AB164C6C77D}" type="datetimeFigureOut">
              <a:rPr lang="en-US" sz="1050">
                <a:latin typeface="Candara" panose="020E0502030303020204" pitchFamily="34" charset="0"/>
              </a:rPr>
              <a:t>11/3/2017</a:t>
            </a:fld>
            <a:endParaRPr dirty="0">
              <a:latin typeface="Candara" panose="020E0502030303020204"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r>
              <a:rPr lang="en-US" sz="1050" dirty="0">
                <a:latin typeface="Candara" panose="020E0502030303020204" pitchFamily="34" charset="0"/>
              </a:rPr>
              <a:t>Mindfulness and Brain Breaks</a:t>
            </a:r>
          </a:p>
          <a:p>
            <a:r>
              <a:rPr lang="en-US" sz="1050" dirty="0">
                <a:latin typeface="Candara" panose="020E0502030303020204" pitchFamily="34" charset="0"/>
              </a:rPr>
              <a:t>By Kristi Bruce, brucekri@usd437.net</a:t>
            </a:r>
          </a:p>
          <a:p>
            <a:fld id="{7C119DBA-4540-49B3-8FA9-6259387ECF9E}" type="slidenum">
              <a:rPr sz="1050" smtClean="0"/>
              <a:t>‹#›</a:t>
            </a:fld>
            <a:endParaRPr dirty="0"/>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7A755D9-D361-47B8-9652-3B4EA9776CE5}" type="datetimeFigureOut">
              <a:rPr lang="en-US"/>
              <a:t>11/3/2017</a:t>
            </a:fld>
            <a:endParaRPr/>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3B36274-F2B9-4C45-BBB4-0EDF4CD651A7}" type="slidenum">
              <a:rPr/>
              <a:t>‹#›</a:t>
            </a:fld>
            <a:endParaRPr/>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36274-F2B9-4C45-BBB4-0EDF4CD651A7}" type="slidenum">
              <a:rPr lang="en-US"/>
              <a:t>1</a:t>
            </a:fld>
            <a:endParaRPr lang="en-US"/>
          </a:p>
        </p:txBody>
      </p:sp>
    </p:spTree>
    <p:extLst>
      <p:ext uri="{BB962C8B-B14F-4D97-AF65-F5344CB8AC3E}">
        <p14:creationId xmlns:p14="http://schemas.microsoft.com/office/powerpoint/2010/main" val="1245023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Shape 739"/>
          <p:cNvSpPr>
            <a:spLocks noGrp="1" noRot="1" noChangeAspect="1"/>
          </p:cNvSpPr>
          <p:nvPr>
            <p:ph type="sldImg" idx="2"/>
          </p:nvPr>
        </p:nvSpPr>
        <p:spPr>
          <a:xfrm>
            <a:off x="458788" y="720725"/>
            <a:ext cx="6397625"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0" name="Shape 740"/>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87716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a:spLocks noGrp="1" noRot="1" noChangeAspect="1"/>
          </p:cNvSpPr>
          <p:nvPr>
            <p:ph type="sldImg" idx="2"/>
          </p:nvPr>
        </p:nvSpPr>
        <p:spPr>
          <a:xfrm>
            <a:off x="458788" y="720725"/>
            <a:ext cx="6397625" cy="3600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4" name="Shape 714"/>
          <p:cNvSpPr txBox="1">
            <a:spLocks noGrp="1"/>
          </p:cNvSpPr>
          <p:nvPr>
            <p:ph type="body" idx="1"/>
          </p:nvPr>
        </p:nvSpPr>
        <p:spPr>
          <a:xfrm>
            <a:off x="731520" y="4560570"/>
            <a:ext cx="5852160" cy="4320540"/>
          </a:xfrm>
          <a:prstGeom prst="rect">
            <a:avLst/>
          </a:prstGeom>
        </p:spPr>
        <p:txBody>
          <a:bodyPr lIns="96645" tIns="96645" rIns="96645" bIns="96645" anchor="t" anchorCtr="0">
            <a:noAutofit/>
          </a:bodyPr>
          <a:lstStyle/>
          <a:p>
            <a:endParaRPr/>
          </a:p>
        </p:txBody>
      </p:sp>
    </p:spTree>
    <p:extLst>
      <p:ext uri="{BB962C8B-B14F-4D97-AF65-F5344CB8AC3E}">
        <p14:creationId xmlns:p14="http://schemas.microsoft.com/office/powerpoint/2010/main" val="32930999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371600"/>
            <a:ext cx="9144000" cy="3505200"/>
          </a:xfrm>
        </p:spPr>
        <p:txBody>
          <a:bodyPr>
            <a:noAutofit/>
          </a:bodyPr>
          <a:lstStyle>
            <a:lvl1pPr>
              <a:defRPr sz="7200"/>
            </a:lvl1pPr>
          </a:lstStyle>
          <a:p>
            <a:r>
              <a:rPr lang="en-US" dirty="0"/>
              <a:t>Click to edit Master title style</a:t>
            </a:r>
            <a:endParaRPr dirty="0"/>
          </a:p>
        </p:txBody>
      </p:sp>
      <p:sp>
        <p:nvSpPr>
          <p:cNvPr id="3" name="Subtitle 2"/>
          <p:cNvSpPr>
            <a:spLocks noGrp="1"/>
          </p:cNvSpPr>
          <p:nvPr>
            <p:ph type="subTitle" idx="1"/>
          </p:nvPr>
        </p:nvSpPr>
        <p:spPr>
          <a:xfrm>
            <a:off x="1522413" y="4953000"/>
            <a:ext cx="8229600"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11/3/2017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11/3/2017</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2" y="533400"/>
            <a:ext cx="1371600"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1" y="533400"/>
            <a:ext cx="8077201"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a:p>
        </p:txBody>
      </p:sp>
      <p:sp>
        <p:nvSpPr>
          <p:cNvPr id="4" name="Date Placeholder 4"/>
          <p:cNvSpPr>
            <a:spLocks noGrp="1"/>
          </p:cNvSpPr>
          <p:nvPr>
            <p:ph type="dt" sz="half" idx="10"/>
          </p:nvPr>
        </p:nvSpPr>
        <p:spPr/>
        <p:txBody>
          <a:bodyPr/>
          <a:lstStyle/>
          <a:p>
            <a:fld id="{83829175-527E-46A3-863C-1BB1F163B849}" type="datetimeFigureOut">
              <a:rPr lang="en-US"/>
              <a:t>11/3/2017</a:t>
            </a:fld>
            <a:endParaRPr/>
          </a:p>
        </p:txBody>
      </p:sp>
      <p:sp>
        <p:nvSpPr>
          <p:cNvPr id="6" name="Slide Number Placeholder 5"/>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10"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79714" y="2174875"/>
            <a:ext cx="4893023" cy="576262"/>
          </a:xfrm>
        </p:spPr>
        <p:txBody>
          <a:bodyPr anchor="b">
            <a:noAutofit/>
          </a:bodyPr>
          <a:lstStyle>
            <a:lvl1pPr marL="0" indent="0" algn="ctr">
              <a:buNone/>
              <a:defRPr sz="20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Edit Master text styles</a:t>
            </a:r>
          </a:p>
        </p:txBody>
      </p:sp>
      <p:sp>
        <p:nvSpPr>
          <p:cNvPr id="4" name="Content Placeholder 3"/>
          <p:cNvSpPr>
            <a:spLocks noGrp="1"/>
          </p:cNvSpPr>
          <p:nvPr>
            <p:ph sz="half" idx="2"/>
          </p:nvPr>
        </p:nvSpPr>
        <p:spPr>
          <a:xfrm>
            <a:off x="1079714" y="2751138"/>
            <a:ext cx="4915241"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087" y="2174875"/>
            <a:ext cx="4893019" cy="576262"/>
          </a:xfrm>
        </p:spPr>
        <p:txBody>
          <a:bodyPr anchor="b">
            <a:noAutofit/>
          </a:bodyPr>
          <a:lstStyle>
            <a:lvl1pPr marL="0" indent="0" algn="ctr">
              <a:buNone/>
              <a:defRPr sz="2000" b="0"/>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Edit Master text styles</a:t>
            </a:r>
          </a:p>
        </p:txBody>
      </p:sp>
      <p:sp>
        <p:nvSpPr>
          <p:cNvPr id="6" name="Content Placeholder 5"/>
          <p:cNvSpPr>
            <a:spLocks noGrp="1"/>
          </p:cNvSpPr>
          <p:nvPr>
            <p:ph sz="quarter" idx="4"/>
          </p:nvPr>
        </p:nvSpPr>
        <p:spPr>
          <a:xfrm>
            <a:off x="6216087" y="2751138"/>
            <a:ext cx="4893019"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42915"/>
            <a:fld id="{02640F58-564D-2B4F-AE67-E407BA4FCF45}" type="datetimeFigureOut">
              <a:rPr lang="en-US" sz="1266" kern="0" smtClean="0">
                <a:solidFill>
                  <a:sysClr val="windowText" lastClr="000000"/>
                </a:solidFill>
              </a:rPr>
              <a:pPr defTabSz="642915"/>
              <a:t>11/3/2017</a:t>
            </a:fld>
            <a:endParaRPr lang="en-US" sz="1266" kern="0" dirty="0">
              <a:solidFill>
                <a:sysClr val="windowText" lastClr="000000"/>
              </a:solidFill>
            </a:endParaRPr>
          </a:p>
        </p:txBody>
      </p:sp>
      <p:sp>
        <p:nvSpPr>
          <p:cNvPr id="8" name="Footer Placeholder 7"/>
          <p:cNvSpPr>
            <a:spLocks noGrp="1"/>
          </p:cNvSpPr>
          <p:nvPr>
            <p:ph type="ftr" sz="quarter" idx="11"/>
          </p:nvPr>
        </p:nvSpPr>
        <p:spPr/>
        <p:txBody>
          <a:bodyPr/>
          <a:lstStyle/>
          <a:p>
            <a:pPr defTabSz="642915"/>
            <a:endParaRPr lang="en-US" sz="1266" kern="0" dirty="0">
              <a:solidFill>
                <a:sysClr val="windowText" lastClr="000000"/>
              </a:solidFill>
            </a:endParaRPr>
          </a:p>
        </p:txBody>
      </p:sp>
      <p:sp>
        <p:nvSpPr>
          <p:cNvPr id="9" name="Slide Number Placeholder 8"/>
          <p:cNvSpPr>
            <a:spLocks noGrp="1"/>
          </p:cNvSpPr>
          <p:nvPr>
            <p:ph type="sldNum" sz="quarter" idx="12"/>
          </p:nvPr>
        </p:nvSpPr>
        <p:spPr/>
        <p:txBody>
          <a:bodyPr/>
          <a:lstStyle/>
          <a:p>
            <a:pPr defTabSz="642915"/>
            <a:fld id="{D57F1E4F-1CFF-5643-939E-217C01CDF565}" type="slidenum">
              <a:rPr lang="en-US" sz="1266" kern="0" smtClean="0">
                <a:solidFill>
                  <a:sysClr val="windowText" lastClr="000000"/>
                </a:solidFill>
              </a:rPr>
              <a:pPr defTabSz="642915"/>
              <a:t>‹#›</a:t>
            </a:fld>
            <a:endParaRPr lang="en-US" sz="1266" kern="0" dirty="0">
              <a:solidFill>
                <a:sysClr val="windowText" lastClr="000000"/>
              </a:solidFill>
            </a:endParaRPr>
          </a:p>
        </p:txBody>
      </p:sp>
    </p:spTree>
    <p:extLst>
      <p:ext uri="{BB962C8B-B14F-4D97-AF65-F5344CB8AC3E}">
        <p14:creationId xmlns:p14="http://schemas.microsoft.com/office/powerpoint/2010/main" val="396457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Freeform 6"/>
          <p:cNvSpPr/>
          <p:nvPr/>
        </p:nvSpPr>
        <p:spPr bwMode="auto">
          <a:xfrm>
            <a:off x="0" y="-3174"/>
            <a:ext cx="12188825"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078161" y="1449147"/>
            <a:ext cx="10032504"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078161" y="5280847"/>
            <a:ext cx="10032504" cy="434974"/>
          </a:xfrm>
        </p:spPr>
        <p:txBody>
          <a:bodyPr anchor="t"/>
          <a:lstStyle>
            <a:lvl1pPr marL="0" indent="0" algn="l">
              <a:buNone/>
              <a:defRPr>
                <a:solidFill>
                  <a:schemeClr val="tx1"/>
                </a:solidFill>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42915"/>
            <a:fld id="{08B9EBBA-996F-894A-B54A-D6246ED52CEA}" type="datetimeFigureOut">
              <a:rPr lang="en-US" sz="1266" kern="0" smtClean="0">
                <a:solidFill>
                  <a:sysClr val="windowText" lastClr="000000"/>
                </a:solidFill>
              </a:rPr>
              <a:pPr defTabSz="642915"/>
              <a:t>11/3/2017</a:t>
            </a:fld>
            <a:endParaRPr lang="en-US" sz="1266" kern="0" dirty="0">
              <a:solidFill>
                <a:sysClr val="windowText" lastClr="000000"/>
              </a:solidFill>
            </a:endParaRPr>
          </a:p>
        </p:txBody>
      </p:sp>
      <p:sp>
        <p:nvSpPr>
          <p:cNvPr id="5" name="Footer Placeholder 4"/>
          <p:cNvSpPr>
            <a:spLocks noGrp="1"/>
          </p:cNvSpPr>
          <p:nvPr>
            <p:ph type="ftr" sz="quarter" idx="11"/>
          </p:nvPr>
        </p:nvSpPr>
        <p:spPr/>
        <p:txBody>
          <a:bodyPr/>
          <a:lstStyle/>
          <a:p>
            <a:pPr defTabSz="642915"/>
            <a:endParaRPr lang="en-US" sz="1266" kern="0" dirty="0">
              <a:solidFill>
                <a:sysClr val="windowText" lastClr="000000"/>
              </a:solidFill>
            </a:endParaRPr>
          </a:p>
        </p:txBody>
      </p:sp>
      <p:sp>
        <p:nvSpPr>
          <p:cNvPr id="6" name="Slide Number Placeholder 5"/>
          <p:cNvSpPr>
            <a:spLocks noGrp="1"/>
          </p:cNvSpPr>
          <p:nvPr>
            <p:ph type="sldNum" sz="quarter" idx="12"/>
          </p:nvPr>
        </p:nvSpPr>
        <p:spPr/>
        <p:txBody>
          <a:bodyPr/>
          <a:lstStyle/>
          <a:p>
            <a:pPr defTabSz="642915"/>
            <a:fld id="{D57F1E4F-1CFF-5643-939E-217C01CDF565}" type="slidenum">
              <a:rPr lang="en-US" sz="1266" kern="0" smtClean="0">
                <a:solidFill>
                  <a:sysClr val="windowText" lastClr="000000"/>
                </a:solidFill>
              </a:rPr>
              <a:pPr defTabSz="642915"/>
              <a:t>‹#›</a:t>
            </a:fld>
            <a:endParaRPr lang="en-US" sz="1266" kern="0" dirty="0">
              <a:solidFill>
                <a:sysClr val="windowText" lastClr="000000"/>
              </a:solidFill>
            </a:endParaRPr>
          </a:p>
        </p:txBody>
      </p:sp>
    </p:spTree>
    <p:extLst>
      <p:ext uri="{BB962C8B-B14F-4D97-AF65-F5344CB8AC3E}">
        <p14:creationId xmlns:p14="http://schemas.microsoft.com/office/powerpoint/2010/main" val="3663592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88825"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79716" y="2222287"/>
            <a:ext cx="10029391" cy="36365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42915"/>
            <a:fld id="{9B3A1323-8D79-1946-B0D7-40001CF92E9D}" type="datetimeFigureOut">
              <a:rPr lang="en-US" sz="1266" kern="0" smtClean="0">
                <a:solidFill>
                  <a:sysClr val="windowText" lastClr="000000"/>
                </a:solidFill>
              </a:rPr>
              <a:pPr defTabSz="642915"/>
              <a:t>11/3/2017</a:t>
            </a:fld>
            <a:endParaRPr lang="en-US" sz="1266" kern="0" dirty="0">
              <a:solidFill>
                <a:sysClr val="windowText" lastClr="000000"/>
              </a:solidFill>
            </a:endParaRPr>
          </a:p>
        </p:txBody>
      </p:sp>
      <p:sp>
        <p:nvSpPr>
          <p:cNvPr id="5" name="Footer Placeholder 4"/>
          <p:cNvSpPr>
            <a:spLocks noGrp="1"/>
          </p:cNvSpPr>
          <p:nvPr>
            <p:ph type="ftr" sz="quarter" idx="11"/>
          </p:nvPr>
        </p:nvSpPr>
        <p:spPr/>
        <p:txBody>
          <a:bodyPr/>
          <a:lstStyle/>
          <a:p>
            <a:pPr defTabSz="642915"/>
            <a:endParaRPr lang="en-US" sz="1266" kern="0" dirty="0">
              <a:solidFill>
                <a:sysClr val="windowText" lastClr="000000"/>
              </a:solidFill>
            </a:endParaRPr>
          </a:p>
        </p:txBody>
      </p:sp>
      <p:sp>
        <p:nvSpPr>
          <p:cNvPr id="6" name="Slide Number Placeholder 5"/>
          <p:cNvSpPr>
            <a:spLocks noGrp="1"/>
          </p:cNvSpPr>
          <p:nvPr>
            <p:ph type="sldNum" sz="quarter" idx="12"/>
          </p:nvPr>
        </p:nvSpPr>
        <p:spPr/>
        <p:txBody>
          <a:bodyPr/>
          <a:lstStyle/>
          <a:p>
            <a:pPr defTabSz="642915"/>
            <a:fld id="{D57F1E4F-1CFF-5643-939E-217C01CDF565}" type="slidenum">
              <a:rPr lang="en-US" sz="1266" kern="0" smtClean="0">
                <a:solidFill>
                  <a:sysClr val="windowText" lastClr="000000"/>
                </a:solidFill>
              </a:rPr>
              <a:pPr defTabSz="642915"/>
              <a:t>‹#›</a:t>
            </a:fld>
            <a:endParaRPr lang="en-US" sz="1266" kern="0" dirty="0">
              <a:solidFill>
                <a:sysClr val="windowText" lastClr="000000"/>
              </a:solidFill>
            </a:endParaRPr>
          </a:p>
        </p:txBody>
      </p:sp>
    </p:spTree>
    <p:extLst>
      <p:ext uri="{BB962C8B-B14F-4D97-AF65-F5344CB8AC3E}">
        <p14:creationId xmlns:p14="http://schemas.microsoft.com/office/powerpoint/2010/main" val="1367989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11/3/2017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414" y="2514601"/>
            <a:ext cx="9144000"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413" y="990600"/>
            <a:ext cx="8229600"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dirty="0"/>
          </a:p>
        </p:txBody>
      </p:sp>
      <p:sp>
        <p:nvSpPr>
          <p:cNvPr id="4" name="Date Placeholder 4"/>
          <p:cNvSpPr>
            <a:spLocks noGrp="1"/>
          </p:cNvSpPr>
          <p:nvPr>
            <p:ph type="dt" sz="half" idx="10"/>
          </p:nvPr>
        </p:nvSpPr>
        <p:spPr/>
        <p:txBody>
          <a:bodyPr/>
          <a:lstStyle/>
          <a:p>
            <a:fld id="{83829175-527E-46A3-863C-1BB1F163B849}" type="datetimeFigureOut">
              <a:rPr lang="en-US"/>
              <a:t>11/3/2017</a:t>
            </a:fld>
            <a:endParaRPr dirty="0"/>
          </a:p>
        </p:txBody>
      </p:sp>
      <p:sp>
        <p:nvSpPr>
          <p:cNvPr id="6" name="Slide Number Placeholder 5"/>
          <p:cNvSpPr>
            <a:spLocks noGrp="1"/>
          </p:cNvSpPr>
          <p:nvPr>
            <p:ph type="sldNum" sz="quarter" idx="12"/>
          </p:nvPr>
        </p:nvSpPr>
        <p:spPr/>
        <p:txBody>
          <a:bodyPr/>
          <a:lstStyle/>
          <a:p>
            <a:fld id="{E5137D0E-4A4F-4307-8994-C1891D747D59}" type="slidenum">
              <a:rPr/>
              <a:t>‹#›</a:t>
            </a:fld>
            <a:endParaRPr dirty="0"/>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p>
            <a:r>
              <a:rPr lang="en-US"/>
              <a:t>Click to edit Master title style</a:t>
            </a:r>
            <a:endParaRPr/>
          </a:p>
        </p:txBody>
      </p:sp>
      <p:sp>
        <p:nvSpPr>
          <p:cNvPr id="3" name="Content Placeholder 2"/>
          <p:cNvSpPr>
            <a:spLocks noGrp="1"/>
          </p:cNvSpPr>
          <p:nvPr>
            <p:ph sz="half" idx="1"/>
          </p:nvPr>
        </p:nvSpPr>
        <p:spPr>
          <a:xfrm>
            <a:off x="1522414" y="1828800"/>
            <a:ext cx="464515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5412" y="1828800"/>
            <a:ext cx="4648201"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dirty="0"/>
          </a:p>
        </p:txBody>
      </p:sp>
      <p:sp>
        <p:nvSpPr>
          <p:cNvPr id="5" name="Date Placeholder 5"/>
          <p:cNvSpPr>
            <a:spLocks noGrp="1"/>
          </p:cNvSpPr>
          <p:nvPr>
            <p:ph type="dt" sz="half" idx="10"/>
          </p:nvPr>
        </p:nvSpPr>
        <p:spPr/>
        <p:txBody>
          <a:bodyPr/>
          <a:lstStyle/>
          <a:p>
            <a:fld id="{83829175-527E-46A3-863C-1BB1F163B849}" type="datetimeFigureOut">
              <a:rPr lang="en-US"/>
              <a:t>11/3/2017</a:t>
            </a:fld>
            <a:endParaRPr/>
          </a:p>
        </p:txBody>
      </p:sp>
      <p:sp>
        <p:nvSpPr>
          <p:cNvPr id="7" name="Slide Number Placeholder 6"/>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4" y="533400"/>
            <a:ext cx="96012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4"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78462" y="1828800"/>
            <a:ext cx="46451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78462" y="2667000"/>
            <a:ext cx="464515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dirty="0"/>
          </a:p>
        </p:txBody>
      </p:sp>
      <p:sp>
        <p:nvSpPr>
          <p:cNvPr id="7" name="Date Placeholder 7"/>
          <p:cNvSpPr>
            <a:spLocks noGrp="1"/>
          </p:cNvSpPr>
          <p:nvPr>
            <p:ph type="dt" sz="half" idx="10"/>
          </p:nvPr>
        </p:nvSpPr>
        <p:spPr/>
        <p:txBody>
          <a:bodyPr/>
          <a:lstStyle/>
          <a:p>
            <a:fld id="{83829175-527E-46A3-863C-1BB1F163B849}" type="datetimeFigureOut">
              <a:rPr lang="en-US"/>
              <a:t>11/3/2017</a:t>
            </a:fld>
            <a:endParaRPr dirty="0"/>
          </a:p>
        </p:txBody>
      </p:sp>
      <p:sp>
        <p:nvSpPr>
          <p:cNvPr id="9" name="Slide Number Placeholder 8"/>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dirty="0"/>
          </a:p>
        </p:txBody>
      </p:sp>
      <p:sp>
        <p:nvSpPr>
          <p:cNvPr id="3" name="Date Placeholder 3"/>
          <p:cNvSpPr>
            <a:spLocks noGrp="1"/>
          </p:cNvSpPr>
          <p:nvPr>
            <p:ph type="dt" sz="half" idx="10"/>
          </p:nvPr>
        </p:nvSpPr>
        <p:spPr/>
        <p:txBody>
          <a:bodyPr/>
          <a:lstStyle/>
          <a:p>
            <a:fld id="{83829175-527E-46A3-863C-1BB1F163B849}" type="datetimeFigureOut">
              <a:rPr lang="en-US"/>
              <a:t>11/3/2017</a:t>
            </a:fld>
            <a:endParaRPr/>
          </a:p>
        </p:txBody>
      </p:sp>
      <p:sp>
        <p:nvSpPr>
          <p:cNvPr id="5" name="Slide Number Placeholder 4"/>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a:p>
        </p:txBody>
      </p:sp>
      <p:sp>
        <p:nvSpPr>
          <p:cNvPr id="2" name="Date Placeholder 2"/>
          <p:cNvSpPr>
            <a:spLocks noGrp="1"/>
          </p:cNvSpPr>
          <p:nvPr>
            <p:ph type="dt" sz="half" idx="10"/>
          </p:nvPr>
        </p:nvSpPr>
        <p:spPr/>
        <p:txBody>
          <a:bodyPr/>
          <a:lstStyle/>
          <a:p>
            <a:fld id="{83829175-527E-46A3-863C-1BB1F163B849}" type="datetimeFigureOut">
              <a:rPr lang="en-US"/>
              <a:t>11/3/2017</a:t>
            </a:fld>
            <a:endParaRPr/>
          </a:p>
        </p:txBody>
      </p:sp>
      <p:sp>
        <p:nvSpPr>
          <p:cNvPr id="4" name="Slide Number Placeholder 3"/>
          <p:cNvSpPr>
            <a:spLocks noGrp="1"/>
          </p:cNvSpPr>
          <p:nvPr>
            <p:ph type="sldNum" sz="quarter" idx="12"/>
          </p:nvPr>
        </p:nvSpPr>
        <p:spPr/>
        <p:txBody>
          <a:bodyPr/>
          <a:lstStyle/>
          <a:p>
            <a:fld id="{E5137D0E-4A4F-4307-8994-C1891D747D59}" type="slidenum">
              <a:rPr/>
              <a:t>‹#›</a:t>
            </a:fld>
            <a:endParaRPr/>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0012" y="838200"/>
            <a:ext cx="6172201"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dirty="0"/>
          </a:p>
        </p:txBody>
      </p:sp>
      <p:sp>
        <p:nvSpPr>
          <p:cNvPr id="8" name="Date Placeholder 5"/>
          <p:cNvSpPr>
            <a:spLocks noGrp="1"/>
          </p:cNvSpPr>
          <p:nvPr>
            <p:ph type="dt" sz="half" idx="10"/>
          </p:nvPr>
        </p:nvSpPr>
        <p:spPr/>
        <p:txBody>
          <a:bodyPr/>
          <a:lstStyle/>
          <a:p>
            <a:fld id="{83829175-527E-46A3-863C-1BB1F163B849}" type="datetimeFigureOut">
              <a:rPr lang="en-US"/>
              <a:pPr/>
              <a:t>11/3/2017</a:t>
            </a:fld>
            <a:endParaRPr dirty="0"/>
          </a:p>
        </p:txBody>
      </p:sp>
      <p:sp>
        <p:nvSpPr>
          <p:cNvPr id="10" name="Slide Number Placeholder 6"/>
          <p:cNvSpPr>
            <a:spLocks noGrp="1"/>
          </p:cNvSpPr>
          <p:nvPr>
            <p:ph type="sldNum" sz="quarter" idx="12"/>
          </p:nvPr>
        </p:nvSpPr>
        <p:spPr/>
        <p:txBody>
          <a:bodyPr/>
          <a:lstStyle/>
          <a:p>
            <a:fld id="{E5137D0E-4A4F-4307-8994-C1891D747D59}" type="slidenum">
              <a:rPr/>
              <a:pPr/>
              <a:t>‹#›</a:t>
            </a:fld>
            <a:endParaRPr dirty="0"/>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613" y="2590800"/>
            <a:ext cx="3276599"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613" y="4648200"/>
            <a:ext cx="3276599"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4812" y="836610"/>
            <a:ext cx="5867401"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7950" y="6172200"/>
            <a:ext cx="6862462" cy="273049"/>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4"/>
          <p:cNvSpPr>
            <a:spLocks noGrp="1"/>
          </p:cNvSpPr>
          <p:nvPr>
            <p:ph type="dt" sz="half" idx="2"/>
          </p:nvPr>
        </p:nvSpPr>
        <p:spPr>
          <a:xfrm>
            <a:off x="8609012" y="6172200"/>
            <a:ext cx="1320059" cy="273049"/>
          </a:xfrm>
          <a:prstGeom prst="rect">
            <a:avLst/>
          </a:prstGeom>
        </p:spPr>
        <p:txBody>
          <a:bodyPr vert="horz" lIns="91440" tIns="45720" rIns="91440" bIns="45720" rtlCol="0" anchor="ctr"/>
          <a:lstStyle>
            <a:lvl1pPr algn="r">
              <a:defRPr sz="1100">
                <a:solidFill>
                  <a:schemeClr val="tx1"/>
                </a:solidFill>
              </a:defRPr>
            </a:lvl1pPr>
          </a:lstStyle>
          <a:p>
            <a:fld id="{83829175-527E-46A3-863C-1BB1F163B849}" type="datetimeFigureOut">
              <a:rPr lang="en-US" smtClean="0"/>
              <a:pPr/>
              <a:t>11/3/2017</a:t>
            </a:fld>
            <a:endParaRPr lang="en-US" dirty="0"/>
          </a:p>
        </p:txBody>
      </p:sp>
      <p:sp>
        <p:nvSpPr>
          <p:cNvPr id="6" name="Slide Number Placeholder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fld id="{E5137D0E-4A4F-4307-8994-C1891D747D59}" type="slidenum">
              <a:rPr lang="en-US" smtClean="0"/>
              <a:pPr/>
              <a:t>‹#›</a:t>
            </a:fld>
            <a:endParaRPr lang="en-US" dirty="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9716" y="447188"/>
            <a:ext cx="10029391"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1079716" y="2184401"/>
            <a:ext cx="10029391"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242" y="6041362"/>
            <a:ext cx="8383859"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212830" y="6041362"/>
            <a:ext cx="1323870"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11/3/2017</a:t>
            </a:fld>
            <a:endParaRPr lang="en-US" dirty="0"/>
          </a:p>
        </p:txBody>
      </p:sp>
      <p:sp>
        <p:nvSpPr>
          <p:cNvPr id="6" name="Slide Number Placeholder 5"/>
          <p:cNvSpPr>
            <a:spLocks noGrp="1"/>
          </p:cNvSpPr>
          <p:nvPr>
            <p:ph type="sldNum" sz="quarter" idx="4"/>
          </p:nvPr>
        </p:nvSpPr>
        <p:spPr>
          <a:xfrm>
            <a:off x="10536701" y="5915888"/>
            <a:ext cx="1061878"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92229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177"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82" indent="-342882" algn="l" defTabSz="457177"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12" indent="-285736" algn="l" defTabSz="457177"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942" indent="-228588" algn="l" defTabSz="457177"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118" indent="-228588" algn="l" defTabSz="45717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295" indent="-228588" algn="l" defTabSz="45717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877" indent="-228588" algn="l" defTabSz="45717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857" indent="-228588" algn="l" defTabSz="45717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836" indent="-228588" algn="l" defTabSz="45717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816" indent="-228588" algn="l" defTabSz="457177"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3" algn="l" defTabSz="457177" rtl="0" eaLnBrk="1" latinLnBrk="0" hangingPunct="1">
        <a:defRPr sz="1800" kern="1200">
          <a:solidFill>
            <a:schemeClr val="tx1"/>
          </a:solidFill>
          <a:latin typeface="+mn-lt"/>
          <a:ea typeface="+mn-ea"/>
          <a:cs typeface="+mn-cs"/>
        </a:defRPr>
      </a:lvl3pPr>
      <a:lvl4pPr marL="1371530" algn="l" defTabSz="457177" rtl="0" eaLnBrk="1" latinLnBrk="0" hangingPunct="1">
        <a:defRPr sz="1800" kern="1200">
          <a:solidFill>
            <a:schemeClr val="tx1"/>
          </a:solidFill>
          <a:latin typeface="+mn-lt"/>
          <a:ea typeface="+mn-ea"/>
          <a:cs typeface="+mn-cs"/>
        </a:defRPr>
      </a:lvl4pPr>
      <a:lvl5pPr marL="1828706" algn="l" defTabSz="457177" rtl="0" eaLnBrk="1" latinLnBrk="0" hangingPunct="1">
        <a:defRPr sz="1800" kern="1200">
          <a:solidFill>
            <a:schemeClr val="tx1"/>
          </a:solidFill>
          <a:latin typeface="+mn-lt"/>
          <a:ea typeface="+mn-ea"/>
          <a:cs typeface="+mn-cs"/>
        </a:defRPr>
      </a:lvl5pPr>
      <a:lvl6pPr marL="2285883" algn="l" defTabSz="457177" rtl="0" eaLnBrk="1" latinLnBrk="0" hangingPunct="1">
        <a:defRPr sz="1800" kern="1200">
          <a:solidFill>
            <a:schemeClr val="tx1"/>
          </a:solidFill>
          <a:latin typeface="+mn-lt"/>
          <a:ea typeface="+mn-ea"/>
          <a:cs typeface="+mn-cs"/>
        </a:defRPr>
      </a:lvl6pPr>
      <a:lvl7pPr marL="2743060" algn="l" defTabSz="457177" rtl="0" eaLnBrk="1" latinLnBrk="0" hangingPunct="1">
        <a:defRPr sz="1800" kern="1200">
          <a:solidFill>
            <a:schemeClr val="tx1"/>
          </a:solidFill>
          <a:latin typeface="+mn-lt"/>
          <a:ea typeface="+mn-ea"/>
          <a:cs typeface="+mn-cs"/>
        </a:defRPr>
      </a:lvl7pPr>
      <a:lvl8pPr marL="3200236" algn="l" defTabSz="457177" rtl="0" eaLnBrk="1" latinLnBrk="0" hangingPunct="1">
        <a:defRPr sz="1800" kern="1200">
          <a:solidFill>
            <a:schemeClr val="tx1"/>
          </a:solidFill>
          <a:latin typeface="+mn-lt"/>
          <a:ea typeface="+mn-ea"/>
          <a:cs typeface="+mn-cs"/>
        </a:defRPr>
      </a:lvl8pPr>
      <a:lvl9pPr marL="3657413"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donothingfor2minutes.com/"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edutopia.org/article/when-mindfulness-feels-necessity-aukeem-ballard" TargetMode="External"/><Relationship Id="rId7" Type="http://schemas.openxmlformats.org/officeDocument/2006/relationships/hyperlink" Target="http://www.coloradoedinitiative.org/wp-content/uploads/2014/08/CEI-Take-a-Break-Teacher-Toolbox.pdf" TargetMode="External"/><Relationship Id="rId2" Type="http://schemas.openxmlformats.org/officeDocument/2006/relationships/hyperlink" Target="http://www.therapistaid.com/worksheets/mindfulness-for-children.pdf" TargetMode="External"/><Relationship Id="rId1" Type="http://schemas.openxmlformats.org/officeDocument/2006/relationships/slideLayout" Target="../slideLayouts/slideLayout4.xml"/><Relationship Id="rId6" Type="http://schemas.openxmlformats.org/officeDocument/2006/relationships/hyperlink" Target="http://www.npr.org/sections/ed/2016/08/19/488866975/when-teachers-take-a-breath-students-can-bloom" TargetMode="External"/><Relationship Id="rId5" Type="http://schemas.openxmlformats.org/officeDocument/2006/relationships/hyperlink" Target="http://www.mindfulschools.org/" TargetMode="External"/><Relationship Id="rId4" Type="http://schemas.openxmlformats.org/officeDocument/2006/relationships/hyperlink" Target="http://www.huffingtonpost.co.uk/nick-haismansmith/teacher-wellbeing_b_15335608.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4.xml"/><Relationship Id="rId1" Type="http://schemas.openxmlformats.org/officeDocument/2006/relationships/video" Target="https://www.youtube.com/embed/pgY9nzm1hpk"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gonoodle.com/"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447800"/>
            <a:ext cx="9144000" cy="3505200"/>
          </a:xfrm>
        </p:spPr>
        <p:txBody>
          <a:bodyPr/>
          <a:lstStyle/>
          <a:p>
            <a:r>
              <a:rPr lang="en-US" dirty="0"/>
              <a:t>Mindfulness and </a:t>
            </a:r>
            <a:br>
              <a:rPr lang="en-US" dirty="0"/>
            </a:br>
            <a:r>
              <a:rPr lang="en-US" dirty="0"/>
              <a:t>Brain Breaks</a:t>
            </a:r>
          </a:p>
        </p:txBody>
      </p:sp>
      <p:sp>
        <p:nvSpPr>
          <p:cNvPr id="3" name="Subtitle 2"/>
          <p:cNvSpPr>
            <a:spLocks noGrp="1"/>
          </p:cNvSpPr>
          <p:nvPr>
            <p:ph type="subTitle" idx="1"/>
          </p:nvPr>
        </p:nvSpPr>
        <p:spPr/>
        <p:txBody>
          <a:bodyPr>
            <a:normAutofit fontScale="92500" lnSpcReduction="20000"/>
          </a:bodyPr>
          <a:lstStyle/>
          <a:p>
            <a:pPr>
              <a:lnSpc>
                <a:spcPct val="110000"/>
              </a:lnSpc>
            </a:pPr>
            <a:r>
              <a:rPr lang="en-US" dirty="0">
                <a:solidFill>
                  <a:schemeClr val="tx1">
                    <a:lumMod val="50000"/>
                  </a:schemeClr>
                </a:solidFill>
              </a:rPr>
              <a:t>Presented by </a:t>
            </a:r>
            <a:r>
              <a:rPr lang="en-US" b="1" dirty="0">
                <a:solidFill>
                  <a:schemeClr val="tx1">
                    <a:lumMod val="50000"/>
                  </a:schemeClr>
                </a:solidFill>
              </a:rPr>
              <a:t>Kristi Bruce</a:t>
            </a:r>
          </a:p>
          <a:p>
            <a:pPr>
              <a:lnSpc>
                <a:spcPct val="110000"/>
              </a:lnSpc>
            </a:pPr>
            <a:r>
              <a:rPr lang="en-US" dirty="0">
                <a:solidFill>
                  <a:schemeClr val="tx1">
                    <a:lumMod val="50000"/>
                  </a:schemeClr>
                </a:solidFill>
              </a:rPr>
              <a:t>4</a:t>
            </a:r>
            <a:r>
              <a:rPr lang="en-US" baseline="30000" dirty="0">
                <a:solidFill>
                  <a:schemeClr val="tx1">
                    <a:lumMod val="50000"/>
                  </a:schemeClr>
                </a:solidFill>
              </a:rPr>
              <a:t>th</a:t>
            </a:r>
            <a:r>
              <a:rPr lang="en-US" dirty="0">
                <a:solidFill>
                  <a:schemeClr val="tx1">
                    <a:lumMod val="50000"/>
                  </a:schemeClr>
                </a:solidFill>
              </a:rPr>
              <a:t> Grade Teacher</a:t>
            </a:r>
          </a:p>
          <a:p>
            <a:pPr>
              <a:lnSpc>
                <a:spcPct val="110000"/>
              </a:lnSpc>
            </a:pPr>
            <a:r>
              <a:rPr lang="en-US" dirty="0">
                <a:solidFill>
                  <a:schemeClr val="tx1">
                    <a:lumMod val="50000"/>
                  </a:schemeClr>
                </a:solidFill>
              </a:rPr>
              <a:t>Auburn Elementary</a:t>
            </a:r>
          </a:p>
        </p:txBody>
      </p:sp>
      <p:sp>
        <p:nvSpPr>
          <p:cNvPr id="4" name="Subtitle 2"/>
          <p:cNvSpPr txBox="1">
            <a:spLocks/>
          </p:cNvSpPr>
          <p:nvPr/>
        </p:nvSpPr>
        <p:spPr>
          <a:xfrm>
            <a:off x="7466012" y="6248400"/>
            <a:ext cx="4572000" cy="3810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0"/>
              </a:spcBef>
              <a:buFont typeface="Arial"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800"/>
              </a:spcBef>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600"/>
              </a:spcBef>
              <a:buFont typeface="Arial" pitchFamily="34" charset="0"/>
              <a:buNone/>
              <a:defRPr sz="1400" kern="1200">
                <a:solidFill>
                  <a:schemeClr val="tx1">
                    <a:tint val="75000"/>
                  </a:schemeClr>
                </a:solidFill>
                <a:latin typeface="+mn-lt"/>
                <a:ea typeface="+mn-ea"/>
                <a:cs typeface="+mn-cs"/>
              </a:defRPr>
            </a:lvl9pPr>
          </a:lstStyle>
          <a:p>
            <a:pPr>
              <a:lnSpc>
                <a:spcPct val="120000"/>
              </a:lnSpc>
            </a:pPr>
            <a:r>
              <a:rPr lang="en-US" sz="1800" dirty="0">
                <a:solidFill>
                  <a:schemeClr val="tx1">
                    <a:lumMod val="50000"/>
                  </a:schemeClr>
                </a:solidFill>
              </a:rPr>
              <a:t>Music:  </a:t>
            </a:r>
            <a:r>
              <a:rPr lang="en-US" sz="1800" i="1" dirty="0">
                <a:solidFill>
                  <a:schemeClr val="tx1">
                    <a:lumMod val="50000"/>
                  </a:schemeClr>
                </a:solidFill>
              </a:rPr>
              <a:t>Embers</a:t>
            </a:r>
            <a:r>
              <a:rPr lang="en-US" sz="1800" dirty="0">
                <a:solidFill>
                  <a:schemeClr val="tx1">
                    <a:lumMod val="50000"/>
                  </a:schemeClr>
                </a:solidFill>
              </a:rPr>
              <a:t>, Helen Jane Long, Amazon Music</a:t>
            </a:r>
          </a:p>
        </p:txBody>
      </p:sp>
      <p:pic>
        <p:nvPicPr>
          <p:cNvPr id="6" name="Picture 5">
            <a:extLst>
              <a:ext uri="{FF2B5EF4-FFF2-40B4-BE49-F238E27FC236}">
                <a16:creationId xmlns:a16="http://schemas.microsoft.com/office/drawing/2014/main" id="{3E76A4A4-F927-4CF5-94FD-B0EAFE370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6812" y="4348949"/>
            <a:ext cx="1857375" cy="1866900"/>
          </a:xfrm>
          <a:prstGeom prst="rect">
            <a:avLst/>
          </a:prstGeom>
        </p:spPr>
      </p:pic>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pic>
        <p:nvPicPr>
          <p:cNvPr id="716" name="Shape 716"/>
          <p:cNvPicPr preferRelativeResize="0"/>
          <p:nvPr/>
        </p:nvPicPr>
        <p:blipFill>
          <a:blip r:embed="rId3">
            <a:alphaModFix/>
          </a:blip>
          <a:stretch>
            <a:fillRect/>
          </a:stretch>
        </p:blipFill>
        <p:spPr>
          <a:xfrm>
            <a:off x="3523332" y="893"/>
            <a:ext cx="5142161" cy="6856214"/>
          </a:xfrm>
          <a:prstGeom prst="rect">
            <a:avLst/>
          </a:prstGeom>
          <a:noFill/>
          <a:ln>
            <a:noFill/>
          </a:ln>
        </p:spPr>
      </p:pic>
    </p:spTree>
    <p:extLst>
      <p:ext uri="{BB962C8B-B14F-4D97-AF65-F5344CB8AC3E}">
        <p14:creationId xmlns:p14="http://schemas.microsoft.com/office/powerpoint/2010/main" val="206230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2414" y="533400"/>
            <a:ext cx="9601200" cy="1143000"/>
          </a:xfrm>
        </p:spPr>
        <p:txBody>
          <a:bodyPr>
            <a:normAutofit/>
          </a:bodyPr>
          <a:lstStyle/>
          <a:p>
            <a:r>
              <a:rPr lang="en-US" sz="4400" dirty="0"/>
              <a:t>Setting Intention</a:t>
            </a:r>
          </a:p>
        </p:txBody>
      </p:sp>
      <p:sp>
        <p:nvSpPr>
          <p:cNvPr id="6" name="Content Placeholder 2"/>
          <p:cNvSpPr>
            <a:spLocks noGrp="1"/>
          </p:cNvSpPr>
          <p:nvPr>
            <p:ph idx="1"/>
          </p:nvPr>
        </p:nvSpPr>
        <p:spPr>
          <a:xfrm>
            <a:off x="1522414" y="1828800"/>
            <a:ext cx="9601200" cy="4191000"/>
          </a:xfrm>
        </p:spPr>
        <p:txBody>
          <a:bodyPr>
            <a:normAutofit/>
          </a:bodyPr>
          <a:lstStyle/>
          <a:p>
            <a:pPr marL="0" indent="0">
              <a:lnSpc>
                <a:spcPct val="120000"/>
              </a:lnSpc>
              <a:buNone/>
            </a:pPr>
            <a:endParaRPr lang="en-US" sz="2800" dirty="0"/>
          </a:p>
          <a:p>
            <a:pPr marL="0" indent="0">
              <a:lnSpc>
                <a:spcPct val="120000"/>
              </a:lnSpc>
              <a:buNone/>
            </a:pPr>
            <a:r>
              <a:rPr lang="en-US" sz="2800" dirty="0"/>
              <a:t>“My intention is to enjoy my class today.”</a:t>
            </a:r>
          </a:p>
          <a:p>
            <a:pPr marL="0" indent="0">
              <a:lnSpc>
                <a:spcPct val="120000"/>
              </a:lnSpc>
              <a:buNone/>
            </a:pPr>
            <a:r>
              <a:rPr lang="en-US" sz="2800" dirty="0"/>
              <a:t>“Today I intend to find something positive to enjoy.”</a:t>
            </a:r>
          </a:p>
          <a:p>
            <a:pPr marL="0" indent="0">
              <a:buNone/>
            </a:pPr>
            <a:r>
              <a:rPr lang="en-US" sz="2800" dirty="0"/>
              <a:t>“My intention is to remain calm during transition times.”</a:t>
            </a:r>
          </a:p>
          <a:p>
            <a:endParaRPr lang="en-US" sz="2800" dirty="0"/>
          </a:p>
          <a:p>
            <a:pPr marL="0" indent="0">
              <a:buNone/>
            </a:pPr>
            <a:r>
              <a:rPr lang="en-US" sz="1800" dirty="0"/>
              <a:t>Mindfulness for Teachers, p. 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7625" y="152400"/>
            <a:ext cx="2762537" cy="3581400"/>
          </a:xfrm>
          <a:prstGeom prst="rect">
            <a:avLst/>
          </a:prstGeom>
        </p:spPr>
      </p:pic>
    </p:spTree>
    <p:extLst>
      <p:ext uri="{BB962C8B-B14F-4D97-AF65-F5344CB8AC3E}">
        <p14:creationId xmlns:p14="http://schemas.microsoft.com/office/powerpoint/2010/main" val="69652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2414" y="533400"/>
            <a:ext cx="9601200" cy="1143000"/>
          </a:xfrm>
        </p:spPr>
        <p:txBody>
          <a:bodyPr>
            <a:normAutofit/>
          </a:bodyPr>
          <a:lstStyle/>
          <a:p>
            <a:r>
              <a:rPr lang="en-US" sz="4400" dirty="0"/>
              <a:t>Three Breaths</a:t>
            </a:r>
          </a:p>
        </p:txBody>
      </p:sp>
      <p:sp>
        <p:nvSpPr>
          <p:cNvPr id="6" name="Content Placeholder 2"/>
          <p:cNvSpPr>
            <a:spLocks noGrp="1"/>
          </p:cNvSpPr>
          <p:nvPr>
            <p:ph idx="1"/>
          </p:nvPr>
        </p:nvSpPr>
        <p:spPr>
          <a:xfrm>
            <a:off x="1522414" y="1828800"/>
            <a:ext cx="9601200" cy="4191000"/>
          </a:xfrm>
        </p:spPr>
        <p:txBody>
          <a:bodyPr>
            <a:normAutofit fontScale="92500" lnSpcReduction="10000"/>
          </a:bodyPr>
          <a:lstStyle/>
          <a:p>
            <a:pPr marL="0" indent="0">
              <a:lnSpc>
                <a:spcPct val="120000"/>
              </a:lnSpc>
              <a:buNone/>
            </a:pPr>
            <a:endParaRPr lang="en-US" sz="2800" dirty="0"/>
          </a:p>
          <a:p>
            <a:pPr>
              <a:lnSpc>
                <a:spcPct val="120000"/>
              </a:lnSpc>
            </a:pPr>
            <a:r>
              <a:rPr lang="en-US" sz="2800" dirty="0"/>
              <a:t>Hands on your abdomen</a:t>
            </a:r>
          </a:p>
          <a:p>
            <a:pPr>
              <a:lnSpc>
                <a:spcPct val="120000"/>
              </a:lnSpc>
            </a:pPr>
            <a:r>
              <a:rPr lang="en-US" sz="2800" dirty="0"/>
              <a:t>Breathe with your diaphragm, fill body with air</a:t>
            </a:r>
          </a:p>
          <a:p>
            <a:pPr>
              <a:lnSpc>
                <a:spcPct val="120000"/>
              </a:lnSpc>
            </a:pPr>
            <a:r>
              <a:rPr lang="en-US" sz="2800" dirty="0"/>
              <a:t>From your nose to the bottom of your lungs</a:t>
            </a:r>
          </a:p>
          <a:p>
            <a:pPr>
              <a:lnSpc>
                <a:spcPct val="120000"/>
              </a:lnSpc>
            </a:pPr>
            <a:r>
              <a:rPr lang="en-US" sz="2800" dirty="0"/>
              <a:t>Feel the flow out of your body</a:t>
            </a:r>
          </a:p>
          <a:p>
            <a:endParaRPr lang="en-US" sz="2800" dirty="0"/>
          </a:p>
          <a:p>
            <a:pPr marL="0" indent="0">
              <a:buNone/>
            </a:pPr>
            <a:r>
              <a:rPr lang="en-US" sz="1800" dirty="0"/>
              <a:t>Mindfulness for Teachers, p. 24</a:t>
            </a:r>
          </a:p>
        </p:txBody>
      </p:sp>
      <p:pic>
        <p:nvPicPr>
          <p:cNvPr id="4098" name="Picture 2" descr="Image result for deep brea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0412" y="3124200"/>
            <a:ext cx="3557031"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85976" y="6477000"/>
            <a:ext cx="4087979" cy="246221"/>
          </a:xfrm>
          <a:prstGeom prst="rect">
            <a:avLst/>
          </a:prstGeom>
        </p:spPr>
        <p:txBody>
          <a:bodyPr wrap="none">
            <a:spAutoFit/>
          </a:bodyPr>
          <a:lstStyle/>
          <a:p>
            <a:r>
              <a:rPr lang="en-US" sz="1000" dirty="0"/>
              <a:t>http://www.nosleeplessnights.com/sleep-hygiene/relaxation-techniques/</a:t>
            </a:r>
          </a:p>
        </p:txBody>
      </p:sp>
    </p:spTree>
    <p:extLst>
      <p:ext uri="{BB962C8B-B14F-4D97-AF65-F5344CB8AC3E}">
        <p14:creationId xmlns:p14="http://schemas.microsoft.com/office/powerpoint/2010/main" val="425387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Emotional Regulation</a:t>
            </a:r>
          </a:p>
        </p:txBody>
      </p:sp>
      <p:sp>
        <p:nvSpPr>
          <p:cNvPr id="3" name="Content Placeholder 2"/>
          <p:cNvSpPr>
            <a:spLocks noGrp="1"/>
          </p:cNvSpPr>
          <p:nvPr>
            <p:ph idx="1"/>
          </p:nvPr>
        </p:nvSpPr>
        <p:spPr/>
        <p:txBody>
          <a:bodyPr>
            <a:normAutofit fontScale="92500"/>
          </a:bodyPr>
          <a:lstStyle/>
          <a:p>
            <a:pPr marL="0" indent="0">
              <a:lnSpc>
                <a:spcPct val="120000"/>
              </a:lnSpc>
              <a:buNone/>
            </a:pPr>
            <a:r>
              <a:rPr lang="en-US" sz="2800" dirty="0"/>
              <a:t>“. . . when kids come from unstable, chaotic home environments, they can become hypervigilant to adult emotions that might be threatening.  They are on high alert so they can protect themselves in case someone becomes violent. . . The emotional challenges that we face in the classroom often involve dealing with student who have problems with self-regulation.”</a:t>
            </a:r>
          </a:p>
          <a:p>
            <a:endParaRPr lang="en-US" sz="2800" dirty="0"/>
          </a:p>
          <a:p>
            <a:pPr marL="0" indent="0">
              <a:buNone/>
            </a:pPr>
            <a:r>
              <a:rPr lang="en-US" sz="1800" dirty="0"/>
              <a:t>Mindfulness for Teachers, p. 59</a:t>
            </a:r>
          </a:p>
        </p:txBody>
      </p:sp>
    </p:spTree>
    <p:extLst>
      <p:ext uri="{BB962C8B-B14F-4D97-AF65-F5344CB8AC3E}">
        <p14:creationId xmlns:p14="http://schemas.microsoft.com/office/powerpoint/2010/main" val="15266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698"/>
          <p:cNvPicPr preferRelativeResize="0"/>
          <p:nvPr/>
        </p:nvPicPr>
        <p:blipFill>
          <a:blip r:embed="rId2">
            <a:alphaModFix/>
          </a:blip>
          <a:stretch>
            <a:fillRect/>
          </a:stretch>
        </p:blipFill>
        <p:spPr>
          <a:xfrm>
            <a:off x="2678236" y="894"/>
            <a:ext cx="6856213" cy="6856213"/>
          </a:xfrm>
          <a:prstGeom prst="rect">
            <a:avLst/>
          </a:prstGeom>
          <a:noFill/>
          <a:ln>
            <a:noFill/>
          </a:ln>
        </p:spPr>
      </p:pic>
    </p:spTree>
    <p:extLst>
      <p:ext uri="{BB962C8B-B14F-4D97-AF65-F5344CB8AC3E}">
        <p14:creationId xmlns:p14="http://schemas.microsoft.com/office/powerpoint/2010/main" val="41560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Positive Emotions</a:t>
            </a:r>
          </a:p>
        </p:txBody>
      </p:sp>
      <p:sp>
        <p:nvSpPr>
          <p:cNvPr id="3" name="Content Placeholder 2"/>
          <p:cNvSpPr>
            <a:spLocks noGrp="1"/>
          </p:cNvSpPr>
          <p:nvPr>
            <p:ph idx="1"/>
          </p:nvPr>
        </p:nvSpPr>
        <p:spPr/>
        <p:txBody>
          <a:bodyPr>
            <a:normAutofit/>
          </a:bodyPr>
          <a:lstStyle/>
          <a:p>
            <a:pPr marL="0" indent="0">
              <a:lnSpc>
                <a:spcPct val="120000"/>
              </a:lnSpc>
              <a:buNone/>
            </a:pPr>
            <a:r>
              <a:rPr lang="en-US" sz="2800" dirty="0"/>
              <a:t>“. . .effect of positive emotions helps build a sense of well-being that promotes survival in the long term.  Positive emotions enhance cognitive abilities and promote strong and enduring social relationships, good health, longevity, resistance to illness. . . directly contribute to improvements in our overall life satisfaction (</a:t>
            </a:r>
            <a:r>
              <a:rPr lang="en-US" sz="2800" dirty="0" err="1"/>
              <a:t>Fredickson</a:t>
            </a:r>
            <a:r>
              <a:rPr lang="en-US" sz="2800" dirty="0"/>
              <a:t>, 2009).”</a:t>
            </a:r>
          </a:p>
          <a:p>
            <a:pPr marL="0" indent="0">
              <a:buNone/>
            </a:pPr>
            <a:r>
              <a:rPr lang="en-US" sz="1800" dirty="0"/>
              <a:t>Mindfulness for Teachers, p. 88</a:t>
            </a:r>
          </a:p>
        </p:txBody>
      </p:sp>
    </p:spTree>
    <p:extLst>
      <p:ext uri="{BB962C8B-B14F-4D97-AF65-F5344CB8AC3E}">
        <p14:creationId xmlns:p14="http://schemas.microsoft.com/office/powerpoint/2010/main" val="29795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hape 678"/>
          <p:cNvPicPr preferRelativeResize="0"/>
          <p:nvPr/>
        </p:nvPicPr>
        <p:blipFill>
          <a:blip r:embed="rId2">
            <a:alphaModFix/>
          </a:blip>
          <a:stretch>
            <a:fillRect/>
          </a:stretch>
        </p:blipFill>
        <p:spPr>
          <a:xfrm>
            <a:off x="760412" y="1447800"/>
            <a:ext cx="4572000" cy="4267200"/>
          </a:xfrm>
          <a:prstGeom prst="rect">
            <a:avLst/>
          </a:prstGeom>
          <a:noFill/>
          <a:ln>
            <a:noFill/>
          </a:ln>
        </p:spPr>
      </p:pic>
      <p:sp>
        <p:nvSpPr>
          <p:cNvPr id="6" name="TextBox 5"/>
          <p:cNvSpPr txBox="1"/>
          <p:nvPr/>
        </p:nvSpPr>
        <p:spPr>
          <a:xfrm>
            <a:off x="5484812" y="1093857"/>
            <a:ext cx="1371600" cy="707886"/>
          </a:xfrm>
          <a:prstGeom prst="rect">
            <a:avLst/>
          </a:prstGeom>
          <a:noFill/>
        </p:spPr>
        <p:txBody>
          <a:bodyPr wrap="square" rtlCol="0">
            <a:spAutoFit/>
          </a:bodyPr>
          <a:lstStyle/>
          <a:p>
            <a:r>
              <a:rPr lang="en-US" sz="4000" dirty="0"/>
              <a:t>Love</a:t>
            </a:r>
          </a:p>
        </p:txBody>
      </p:sp>
      <p:sp>
        <p:nvSpPr>
          <p:cNvPr id="7" name="TextBox 6"/>
          <p:cNvSpPr txBox="1"/>
          <p:nvPr/>
        </p:nvSpPr>
        <p:spPr>
          <a:xfrm>
            <a:off x="5408612" y="3352800"/>
            <a:ext cx="2514600" cy="707886"/>
          </a:xfrm>
          <a:prstGeom prst="rect">
            <a:avLst/>
          </a:prstGeom>
          <a:noFill/>
        </p:spPr>
        <p:txBody>
          <a:bodyPr wrap="square" rtlCol="0">
            <a:spAutoFit/>
          </a:bodyPr>
          <a:lstStyle/>
          <a:p>
            <a:r>
              <a:rPr lang="en-US" sz="4000" dirty="0"/>
              <a:t>Gratitude</a:t>
            </a:r>
          </a:p>
        </p:txBody>
      </p:sp>
      <p:sp>
        <p:nvSpPr>
          <p:cNvPr id="8" name="TextBox 7"/>
          <p:cNvSpPr txBox="1"/>
          <p:nvPr/>
        </p:nvSpPr>
        <p:spPr>
          <a:xfrm>
            <a:off x="8151812" y="609600"/>
            <a:ext cx="1371600" cy="707886"/>
          </a:xfrm>
          <a:prstGeom prst="rect">
            <a:avLst/>
          </a:prstGeom>
          <a:noFill/>
        </p:spPr>
        <p:txBody>
          <a:bodyPr wrap="square" rtlCol="0">
            <a:spAutoFit/>
          </a:bodyPr>
          <a:lstStyle/>
          <a:p>
            <a:r>
              <a:rPr lang="en-US" sz="4000" dirty="0"/>
              <a:t>Joy</a:t>
            </a:r>
          </a:p>
        </p:txBody>
      </p:sp>
      <p:sp>
        <p:nvSpPr>
          <p:cNvPr id="9" name="TextBox 8"/>
          <p:cNvSpPr txBox="1"/>
          <p:nvPr/>
        </p:nvSpPr>
        <p:spPr>
          <a:xfrm>
            <a:off x="8826499" y="2133600"/>
            <a:ext cx="2743200" cy="707886"/>
          </a:xfrm>
          <a:prstGeom prst="rect">
            <a:avLst/>
          </a:prstGeom>
          <a:noFill/>
        </p:spPr>
        <p:txBody>
          <a:bodyPr wrap="square" rtlCol="0">
            <a:spAutoFit/>
          </a:bodyPr>
          <a:lstStyle/>
          <a:p>
            <a:r>
              <a:rPr lang="en-US" sz="4000" dirty="0"/>
              <a:t>Interest</a:t>
            </a:r>
          </a:p>
        </p:txBody>
      </p:sp>
      <p:sp>
        <p:nvSpPr>
          <p:cNvPr id="10" name="TextBox 9"/>
          <p:cNvSpPr txBox="1"/>
          <p:nvPr/>
        </p:nvSpPr>
        <p:spPr>
          <a:xfrm>
            <a:off x="7313612" y="5257800"/>
            <a:ext cx="1371600" cy="707886"/>
          </a:xfrm>
          <a:prstGeom prst="rect">
            <a:avLst/>
          </a:prstGeom>
          <a:noFill/>
        </p:spPr>
        <p:txBody>
          <a:bodyPr wrap="square" rtlCol="0">
            <a:spAutoFit/>
          </a:bodyPr>
          <a:lstStyle/>
          <a:p>
            <a:r>
              <a:rPr lang="en-US" sz="4000" dirty="0"/>
              <a:t>Hope</a:t>
            </a:r>
          </a:p>
        </p:txBody>
      </p:sp>
      <p:sp>
        <p:nvSpPr>
          <p:cNvPr id="11" name="TextBox 10"/>
          <p:cNvSpPr txBox="1"/>
          <p:nvPr/>
        </p:nvSpPr>
        <p:spPr>
          <a:xfrm>
            <a:off x="9512299" y="4060686"/>
            <a:ext cx="1371600" cy="707886"/>
          </a:xfrm>
          <a:prstGeom prst="rect">
            <a:avLst/>
          </a:prstGeom>
          <a:noFill/>
        </p:spPr>
        <p:txBody>
          <a:bodyPr wrap="square" rtlCol="0">
            <a:spAutoFit/>
          </a:bodyPr>
          <a:lstStyle/>
          <a:p>
            <a:r>
              <a:rPr lang="en-US" sz="4000" dirty="0"/>
              <a:t>Pride</a:t>
            </a:r>
          </a:p>
        </p:txBody>
      </p:sp>
      <p:sp>
        <p:nvSpPr>
          <p:cNvPr id="12" name="Rectangle 11"/>
          <p:cNvSpPr/>
          <p:nvPr/>
        </p:nvSpPr>
        <p:spPr>
          <a:xfrm>
            <a:off x="8151812" y="6441043"/>
            <a:ext cx="3810000" cy="369332"/>
          </a:xfrm>
          <a:prstGeom prst="rect">
            <a:avLst/>
          </a:prstGeom>
        </p:spPr>
        <p:txBody>
          <a:bodyPr wrap="square">
            <a:spAutoFit/>
          </a:bodyPr>
          <a:lstStyle/>
          <a:p>
            <a:r>
              <a:rPr lang="en-US" dirty="0"/>
              <a:t>Mindfulness for Teachers, p. 93-102</a:t>
            </a:r>
          </a:p>
        </p:txBody>
      </p:sp>
    </p:spTree>
    <p:extLst>
      <p:ext uri="{BB962C8B-B14F-4D97-AF65-F5344CB8AC3E}">
        <p14:creationId xmlns:p14="http://schemas.microsoft.com/office/powerpoint/2010/main" val="232016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Benefits of Mindfulness During Conflict</a:t>
            </a:r>
          </a:p>
        </p:txBody>
      </p:sp>
      <p:sp>
        <p:nvSpPr>
          <p:cNvPr id="3" name="Content Placeholder 2"/>
          <p:cNvSpPr>
            <a:spLocks noGrp="1"/>
          </p:cNvSpPr>
          <p:nvPr>
            <p:ph idx="1"/>
          </p:nvPr>
        </p:nvSpPr>
        <p:spPr>
          <a:xfrm>
            <a:off x="1522414" y="2057400"/>
            <a:ext cx="9601200" cy="4191000"/>
          </a:xfrm>
        </p:spPr>
        <p:txBody>
          <a:bodyPr>
            <a:normAutofit/>
          </a:bodyPr>
          <a:lstStyle/>
          <a:p>
            <a:pPr>
              <a:lnSpc>
                <a:spcPct val="120000"/>
              </a:lnSpc>
            </a:pPr>
            <a:r>
              <a:rPr lang="en-US" sz="2800" dirty="0"/>
              <a:t>Calm myself down</a:t>
            </a:r>
          </a:p>
          <a:p>
            <a:pPr>
              <a:lnSpc>
                <a:spcPct val="120000"/>
              </a:lnSpc>
            </a:pPr>
            <a:r>
              <a:rPr lang="en-US" sz="2800" dirty="0"/>
              <a:t>Avoid confrontation that might damage a student relationship, creating tension in the classroom, possibly derailing other students’ learning</a:t>
            </a:r>
          </a:p>
          <a:p>
            <a:pPr>
              <a:lnSpc>
                <a:spcPct val="120000"/>
              </a:lnSpc>
            </a:pPr>
            <a:r>
              <a:rPr lang="en-US" sz="2800" dirty="0"/>
              <a:t>Strengthen relationship with student by responding to a need</a:t>
            </a:r>
          </a:p>
          <a:p>
            <a:pPr marL="0" indent="0">
              <a:buNone/>
            </a:pPr>
            <a:r>
              <a:rPr lang="en-US" sz="1800" dirty="0"/>
              <a:t>Mindfulness for Teachers, p. 5</a:t>
            </a:r>
          </a:p>
        </p:txBody>
      </p:sp>
    </p:spTree>
    <p:extLst>
      <p:ext uri="{BB962C8B-B14F-4D97-AF65-F5344CB8AC3E}">
        <p14:creationId xmlns:p14="http://schemas.microsoft.com/office/powerpoint/2010/main" val="153346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Care and Limits</a:t>
            </a:r>
          </a:p>
        </p:txBody>
      </p:sp>
      <p:sp>
        <p:nvSpPr>
          <p:cNvPr id="3" name="Content Placeholder 2"/>
          <p:cNvSpPr>
            <a:spLocks noGrp="1"/>
          </p:cNvSpPr>
          <p:nvPr>
            <p:ph idx="1"/>
          </p:nvPr>
        </p:nvSpPr>
        <p:spPr/>
        <p:txBody>
          <a:bodyPr>
            <a:normAutofit/>
          </a:bodyPr>
          <a:lstStyle/>
          <a:p>
            <a:pPr marL="0" indent="0">
              <a:lnSpc>
                <a:spcPct val="120000"/>
              </a:lnSpc>
              <a:buNone/>
            </a:pPr>
            <a:r>
              <a:rPr lang="en-US" sz="2800" dirty="0"/>
              <a:t>“The teacher-student relationship is not a friendship.  It is a professional caring relationship that is part of our job.”</a:t>
            </a:r>
          </a:p>
          <a:p>
            <a:pPr marL="0" indent="0">
              <a:buNone/>
            </a:pPr>
            <a:r>
              <a:rPr lang="en-US" sz="1800" dirty="0"/>
              <a:t>Mindfulness for Teachers, p. 126</a:t>
            </a:r>
          </a:p>
          <a:p>
            <a:pPr marL="0" indent="0">
              <a:buNone/>
            </a:pPr>
            <a:endParaRPr lang="en-US" sz="1800" dirty="0"/>
          </a:p>
          <a:p>
            <a:pPr marL="0" indent="0">
              <a:buNone/>
            </a:pPr>
            <a:endParaRPr lang="en-US" sz="1800" dirty="0"/>
          </a:p>
        </p:txBody>
      </p:sp>
      <p:pic>
        <p:nvPicPr>
          <p:cNvPr id="4" name="Picture 3"/>
          <p:cNvPicPr>
            <a:picLocks noChangeAspect="1"/>
          </p:cNvPicPr>
          <p:nvPr/>
        </p:nvPicPr>
        <p:blipFill rotWithShape="1">
          <a:blip r:embed="rId2"/>
          <a:srcRect l="29370" t="19494" r="30620" b="63840"/>
          <a:stretch/>
        </p:blipFill>
        <p:spPr>
          <a:xfrm>
            <a:off x="1370012" y="3952875"/>
            <a:ext cx="9431336" cy="2209801"/>
          </a:xfrm>
          <a:prstGeom prst="rect">
            <a:avLst/>
          </a:prstGeom>
        </p:spPr>
      </p:pic>
    </p:spTree>
    <p:extLst>
      <p:ext uri="{BB962C8B-B14F-4D97-AF65-F5344CB8AC3E}">
        <p14:creationId xmlns:p14="http://schemas.microsoft.com/office/powerpoint/2010/main" val="20845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2414" y="533400"/>
            <a:ext cx="9601200" cy="1143000"/>
          </a:xfrm>
        </p:spPr>
        <p:txBody>
          <a:bodyPr>
            <a:normAutofit/>
          </a:bodyPr>
          <a:lstStyle/>
          <a:p>
            <a:r>
              <a:rPr lang="en-US" sz="4400" dirty="0"/>
              <a:t>Classroom Dynamics</a:t>
            </a:r>
          </a:p>
        </p:txBody>
      </p:sp>
      <p:sp>
        <p:nvSpPr>
          <p:cNvPr id="6" name="Content Placeholder 2"/>
          <p:cNvSpPr>
            <a:spLocks noGrp="1"/>
          </p:cNvSpPr>
          <p:nvPr>
            <p:ph idx="1"/>
          </p:nvPr>
        </p:nvSpPr>
        <p:spPr>
          <a:xfrm>
            <a:off x="1522414" y="1828800"/>
            <a:ext cx="4724398" cy="4191000"/>
          </a:xfrm>
        </p:spPr>
        <p:txBody>
          <a:bodyPr>
            <a:normAutofit fontScale="92500" lnSpcReduction="10000"/>
          </a:bodyPr>
          <a:lstStyle/>
          <a:p>
            <a:r>
              <a:rPr lang="en-US" sz="2800" dirty="0"/>
              <a:t>Emotional Climate</a:t>
            </a:r>
          </a:p>
          <a:p>
            <a:r>
              <a:rPr lang="en-US" sz="2800" dirty="0"/>
              <a:t>Reducing Noise</a:t>
            </a:r>
          </a:p>
          <a:p>
            <a:r>
              <a:rPr lang="en-US" sz="2800" dirty="0"/>
              <a:t>Arranging Students and Furniture</a:t>
            </a:r>
          </a:p>
          <a:p>
            <a:r>
              <a:rPr lang="en-US" sz="2800" dirty="0"/>
              <a:t>Transitions</a:t>
            </a:r>
          </a:p>
          <a:p>
            <a:r>
              <a:rPr lang="en-US" sz="2800" dirty="0"/>
              <a:t>Mindful Communication</a:t>
            </a:r>
          </a:p>
          <a:p>
            <a:r>
              <a:rPr lang="en-US" sz="2800" dirty="0"/>
              <a:t>Community of Learners</a:t>
            </a:r>
          </a:p>
          <a:p>
            <a:r>
              <a:rPr lang="en-US" sz="2800" dirty="0"/>
              <a:t>Good Relationships</a:t>
            </a:r>
          </a:p>
        </p:txBody>
      </p:sp>
      <p:sp>
        <p:nvSpPr>
          <p:cNvPr id="4" name="Content Placeholder 2"/>
          <p:cNvSpPr txBox="1">
            <a:spLocks/>
          </p:cNvSpPr>
          <p:nvPr/>
        </p:nvSpPr>
        <p:spPr>
          <a:xfrm>
            <a:off x="6475412" y="2895600"/>
            <a:ext cx="4724398" cy="4191000"/>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a:lstStyle>
          <a:p>
            <a:r>
              <a:rPr lang="en-US" sz="2600" dirty="0"/>
              <a:t>Rules and Procedures</a:t>
            </a:r>
          </a:p>
          <a:p>
            <a:r>
              <a:rPr lang="en-US" sz="2600" dirty="0"/>
              <a:t>Conflict Resolution</a:t>
            </a:r>
          </a:p>
          <a:p>
            <a:r>
              <a:rPr lang="en-US" sz="2600" dirty="0"/>
              <a:t>Mindful Wait Time</a:t>
            </a:r>
          </a:p>
          <a:p>
            <a:r>
              <a:rPr lang="en-US" sz="2600" dirty="0"/>
              <a:t>Responding to Challenging Behavior</a:t>
            </a:r>
          </a:p>
          <a:p>
            <a:r>
              <a:rPr lang="en-US" sz="2600" dirty="0">
                <a:solidFill>
                  <a:schemeClr val="tx2"/>
                </a:solidFill>
              </a:rPr>
              <a:t>Dynamic Instruction (Lesson Movement)</a:t>
            </a:r>
          </a:p>
          <a:p>
            <a:pPr marL="0" indent="0">
              <a:buNone/>
            </a:pPr>
            <a:endParaRPr lang="en-US" sz="2600" dirty="0"/>
          </a:p>
        </p:txBody>
      </p:sp>
      <p:pic>
        <p:nvPicPr>
          <p:cNvPr id="7" name="Shape 661"/>
          <p:cNvPicPr preferRelativeResize="0"/>
          <p:nvPr/>
        </p:nvPicPr>
        <p:blipFill>
          <a:blip r:embed="rId2">
            <a:alphaModFix/>
          </a:blip>
          <a:stretch>
            <a:fillRect/>
          </a:stretch>
        </p:blipFill>
        <p:spPr>
          <a:xfrm>
            <a:off x="7313612" y="609600"/>
            <a:ext cx="3445248" cy="1941315"/>
          </a:xfrm>
          <a:prstGeom prst="rect">
            <a:avLst/>
          </a:prstGeom>
          <a:noFill/>
          <a:ln w="28575" cap="flat" cmpd="sng">
            <a:solidFill>
              <a:schemeClr val="dk1"/>
            </a:solidFill>
            <a:prstDash val="solid"/>
            <a:round/>
            <a:headEnd type="none" w="med" len="med"/>
            <a:tailEnd type="none" w="med" len="med"/>
          </a:ln>
        </p:spPr>
      </p:pic>
      <p:sp>
        <p:nvSpPr>
          <p:cNvPr id="2" name="Rectangle 1"/>
          <p:cNvSpPr/>
          <p:nvPr/>
        </p:nvSpPr>
        <p:spPr>
          <a:xfrm>
            <a:off x="1549401" y="6324600"/>
            <a:ext cx="3684791" cy="369332"/>
          </a:xfrm>
          <a:prstGeom prst="rect">
            <a:avLst/>
          </a:prstGeom>
        </p:spPr>
        <p:txBody>
          <a:bodyPr wrap="none">
            <a:spAutoFit/>
          </a:bodyPr>
          <a:lstStyle/>
          <a:p>
            <a:r>
              <a:rPr lang="en-US" dirty="0"/>
              <a:t>Mindfulness for Teachers, Chapter 6</a:t>
            </a:r>
          </a:p>
        </p:txBody>
      </p:sp>
    </p:spTree>
    <p:extLst>
      <p:ext uri="{BB962C8B-B14F-4D97-AF65-F5344CB8AC3E}">
        <p14:creationId xmlns:p14="http://schemas.microsoft.com/office/powerpoint/2010/main" val="256289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cdn.someecards.com/someecards/usercards/MjAxMy0wYmYyNDkzODM2NDAzNzUz.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4812" y="335278"/>
            <a:ext cx="8665029" cy="606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50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3" y="457200"/>
            <a:ext cx="3276599" cy="685800"/>
          </a:xfrm>
        </p:spPr>
        <p:txBody>
          <a:bodyPr>
            <a:noAutofit/>
          </a:bodyPr>
          <a:lstStyle/>
          <a:p>
            <a:r>
              <a:rPr lang="en-US" sz="4400" dirty="0"/>
              <a:t>Calm.com</a:t>
            </a:r>
          </a:p>
        </p:txBody>
      </p:sp>
      <p:sp>
        <p:nvSpPr>
          <p:cNvPr id="3" name="Text Placeholder 2"/>
          <p:cNvSpPr>
            <a:spLocks noGrp="1"/>
          </p:cNvSpPr>
          <p:nvPr>
            <p:ph type="body" sz="half" idx="2"/>
          </p:nvPr>
        </p:nvSpPr>
        <p:spPr>
          <a:xfrm>
            <a:off x="836613" y="1371600"/>
            <a:ext cx="3276599" cy="4648200"/>
          </a:xfrm>
        </p:spPr>
        <p:txBody>
          <a:bodyPr>
            <a:normAutofit/>
          </a:bodyPr>
          <a:lstStyle/>
          <a:p>
            <a:pPr marL="457200" indent="-457200">
              <a:buFont typeface="Arial" panose="020B0604020202020204" pitchFamily="34" charset="0"/>
              <a:buChar char="•"/>
            </a:pPr>
            <a:r>
              <a:rPr lang="en-US" sz="2800" dirty="0"/>
              <a:t>The </a:t>
            </a:r>
            <a:r>
              <a:rPr lang="en-US" sz="2800" dirty="0">
                <a:solidFill>
                  <a:schemeClr val="tx2">
                    <a:lumMod val="75000"/>
                  </a:schemeClr>
                </a:solidFill>
              </a:rPr>
              <a:t>Calm Classroom Initiative </a:t>
            </a:r>
            <a:r>
              <a:rPr lang="en-US" sz="2800" dirty="0"/>
              <a:t>– free access to Calm Tools</a:t>
            </a:r>
          </a:p>
          <a:p>
            <a:pPr marL="457200" indent="-457200">
              <a:buFont typeface="Arial" panose="020B0604020202020204" pitchFamily="34" charset="0"/>
              <a:buChar char="•"/>
            </a:pPr>
            <a:r>
              <a:rPr lang="en-US" sz="2800" dirty="0">
                <a:hlinkClick r:id="rId2"/>
              </a:rPr>
              <a:t>Do Nothing </a:t>
            </a:r>
            <a:r>
              <a:rPr lang="en-US" sz="2800" dirty="0"/>
              <a:t>for 2 Minutes</a:t>
            </a:r>
          </a:p>
          <a:p>
            <a:pPr marL="457200" indent="-457200">
              <a:buFont typeface="Arial" panose="020B0604020202020204" pitchFamily="34" charset="0"/>
              <a:buChar char="•"/>
            </a:pPr>
            <a:endParaRPr lang="en-US" sz="2800" dirty="0"/>
          </a:p>
        </p:txBody>
      </p:sp>
      <p:pic>
        <p:nvPicPr>
          <p:cNvPr id="5" name="Picture 4"/>
          <p:cNvPicPr>
            <a:picLocks noChangeAspect="1"/>
          </p:cNvPicPr>
          <p:nvPr/>
        </p:nvPicPr>
        <p:blipFill rotWithShape="1">
          <a:blip r:embed="rId3"/>
          <a:srcRect l="25619" t="9989" r="27494" b="39997"/>
          <a:stretch/>
        </p:blipFill>
        <p:spPr>
          <a:xfrm>
            <a:off x="5408612" y="1371600"/>
            <a:ext cx="6095998" cy="3657600"/>
          </a:xfrm>
          <a:prstGeom prst="rect">
            <a:avLst/>
          </a:prstGeom>
          <a:ln>
            <a:noFill/>
          </a:ln>
          <a:effectLst>
            <a:softEdge rad="112500"/>
          </a:effectLst>
        </p:spPr>
      </p:pic>
    </p:spTree>
    <p:extLst>
      <p:ext uri="{BB962C8B-B14F-4D97-AF65-F5344CB8AC3E}">
        <p14:creationId xmlns:p14="http://schemas.microsoft.com/office/powerpoint/2010/main" val="141026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Great Links</a:t>
            </a:r>
          </a:p>
        </p:txBody>
      </p:sp>
      <p:sp>
        <p:nvSpPr>
          <p:cNvPr id="3" name="Content Placeholder 2"/>
          <p:cNvSpPr>
            <a:spLocks noGrp="1"/>
          </p:cNvSpPr>
          <p:nvPr>
            <p:ph sz="half" idx="1"/>
          </p:nvPr>
        </p:nvSpPr>
        <p:spPr/>
        <p:txBody>
          <a:bodyPr/>
          <a:lstStyle/>
          <a:p>
            <a:r>
              <a:rPr lang="en-US" dirty="0">
                <a:hlinkClick r:id="rId2"/>
              </a:rPr>
              <a:t>Mindfulness Exercises for Children from Therapistaid.com</a:t>
            </a:r>
            <a:endParaRPr lang="en-US" dirty="0"/>
          </a:p>
          <a:p>
            <a:r>
              <a:rPr lang="en-US" dirty="0">
                <a:hlinkClick r:id="rId3"/>
              </a:rPr>
              <a:t>When Mindfulness Feels Like a Necessity from </a:t>
            </a:r>
            <a:r>
              <a:rPr lang="en-US" dirty="0" err="1">
                <a:hlinkClick r:id="rId3"/>
              </a:rPr>
              <a:t>Edutopia</a:t>
            </a:r>
            <a:endParaRPr lang="en-US" dirty="0"/>
          </a:p>
          <a:p>
            <a:r>
              <a:rPr lang="en-US" dirty="0">
                <a:hlinkClick r:id="rId4"/>
              </a:rPr>
              <a:t>Teacher Well-Being from Huffington Post</a:t>
            </a:r>
            <a:endParaRPr lang="en-US" dirty="0"/>
          </a:p>
          <a:p>
            <a:r>
              <a:rPr lang="en-US" dirty="0">
                <a:hlinkClick r:id="rId5"/>
              </a:rPr>
              <a:t>Mindful Schools Online Courses</a:t>
            </a:r>
            <a:endParaRPr lang="en-US" dirty="0"/>
          </a:p>
          <a:p>
            <a:r>
              <a:rPr lang="en-US" dirty="0">
                <a:hlinkClick r:id="rId6"/>
              </a:rPr>
              <a:t>Teachers Need to Breathe from NPR</a:t>
            </a:r>
            <a:endParaRPr lang="en-US" dirty="0"/>
          </a:p>
          <a:p>
            <a:r>
              <a:rPr lang="en-US" dirty="0">
                <a:hlinkClick r:id="rId7"/>
              </a:rPr>
              <a:t>Secondary Brain Breaks from Colorado Education Initiative </a:t>
            </a:r>
            <a:endParaRPr lang="en-US" dirty="0"/>
          </a:p>
          <a:p>
            <a:endParaRPr lang="en-US" dirty="0"/>
          </a:p>
        </p:txBody>
      </p:sp>
      <p:pic>
        <p:nvPicPr>
          <p:cNvPr id="5" name="Picture 4"/>
          <p:cNvPicPr>
            <a:picLocks noChangeAspect="1"/>
          </p:cNvPicPr>
          <p:nvPr/>
        </p:nvPicPr>
        <p:blipFill rotWithShape="1">
          <a:blip r:embed="rId8"/>
          <a:srcRect l="23118" t="28883" r="24369" b="17769"/>
          <a:stretch/>
        </p:blipFill>
        <p:spPr>
          <a:xfrm>
            <a:off x="6018212" y="1905000"/>
            <a:ext cx="5867398" cy="3352800"/>
          </a:xfrm>
          <a:prstGeom prst="rect">
            <a:avLst/>
          </a:prstGeom>
          <a:ln>
            <a:noFill/>
          </a:ln>
          <a:effectLst>
            <a:softEdge rad="112500"/>
          </a:effectLst>
        </p:spPr>
      </p:pic>
    </p:spTree>
    <p:extLst>
      <p:ext uri="{BB962C8B-B14F-4D97-AF65-F5344CB8AC3E}">
        <p14:creationId xmlns:p14="http://schemas.microsoft.com/office/powerpoint/2010/main" val="132990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7013" y="1516808"/>
            <a:ext cx="11734799" cy="2971051"/>
          </a:xfrm>
        </p:spPr>
        <p:txBody>
          <a:bodyPr/>
          <a:lstStyle/>
          <a:p>
            <a:r>
              <a:rPr lang="en-US" dirty="0"/>
              <a:t>Brain Breaks and Learning Games</a:t>
            </a:r>
          </a:p>
        </p:txBody>
      </p:sp>
      <p:sp>
        <p:nvSpPr>
          <p:cNvPr id="5" name="Subtitle 4"/>
          <p:cNvSpPr>
            <a:spLocks noGrp="1"/>
          </p:cNvSpPr>
          <p:nvPr>
            <p:ph type="subTitle" idx="1"/>
          </p:nvPr>
        </p:nvSpPr>
        <p:spPr/>
        <p:txBody>
          <a:bodyPr>
            <a:noAutofit/>
          </a:bodyPr>
          <a:lstStyle/>
          <a:p>
            <a:r>
              <a:rPr lang="en-US" sz="2812" dirty="0"/>
              <a:t>Because Movement Matters!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3579" y="4420198"/>
            <a:ext cx="2033038" cy="223206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12" y="228600"/>
            <a:ext cx="3354457" cy="3466272"/>
          </a:xfrm>
          <a:prstGeom prst="rect">
            <a:avLst/>
          </a:prstGeom>
        </p:spPr>
      </p:pic>
    </p:spTree>
    <p:extLst>
      <p:ext uri="{BB962C8B-B14F-4D97-AF65-F5344CB8AC3E}">
        <p14:creationId xmlns:p14="http://schemas.microsoft.com/office/powerpoint/2010/main" val="2750028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GoNoodle</a:t>
            </a:r>
            <a:r>
              <a:rPr lang="en-US" dirty="0"/>
              <a:t>?</a:t>
            </a:r>
          </a:p>
        </p:txBody>
      </p:sp>
      <p:sp>
        <p:nvSpPr>
          <p:cNvPr id="3" name="Content Placeholder 2"/>
          <p:cNvSpPr>
            <a:spLocks noGrp="1"/>
          </p:cNvSpPr>
          <p:nvPr>
            <p:ph idx="1"/>
          </p:nvPr>
        </p:nvSpPr>
        <p:spPr>
          <a:xfrm>
            <a:off x="1079716" y="2222286"/>
            <a:ext cx="10029391" cy="4178513"/>
          </a:xfrm>
        </p:spPr>
        <p:txBody>
          <a:bodyPr>
            <a:normAutofit/>
          </a:bodyPr>
          <a:lstStyle/>
          <a:p>
            <a:r>
              <a:rPr lang="en-US" sz="2531" dirty="0" err="1"/>
              <a:t>GoNoodle</a:t>
            </a:r>
            <a:r>
              <a:rPr lang="en-US" sz="2531" dirty="0"/>
              <a:t> is a free website that helps kids </a:t>
            </a:r>
            <a:r>
              <a:rPr lang="en-US" sz="2531" b="1" dirty="0"/>
              <a:t>channel their physical and emotional energy for good</a:t>
            </a:r>
            <a:r>
              <a:rPr lang="en-US" sz="2531" dirty="0"/>
              <a:t>.</a:t>
            </a:r>
            <a:br>
              <a:rPr lang="en-US" sz="2531" dirty="0"/>
            </a:br>
            <a:endParaRPr lang="en-US" sz="2531" dirty="0"/>
          </a:p>
          <a:p>
            <a:r>
              <a:rPr lang="en-US" sz="2531" dirty="0"/>
              <a:t>It has short desk-side </a:t>
            </a:r>
            <a:r>
              <a:rPr lang="en-US" sz="2531" b="1" dirty="0"/>
              <a:t>physical activities </a:t>
            </a:r>
            <a:r>
              <a:rPr lang="en-US" sz="2531" dirty="0"/>
              <a:t>help teachers </a:t>
            </a:r>
            <a:r>
              <a:rPr lang="en-US" sz="2531" b="1" dirty="0"/>
              <a:t>manage their classroom </a:t>
            </a:r>
            <a:r>
              <a:rPr lang="en-US" sz="2531" dirty="0"/>
              <a:t>and </a:t>
            </a:r>
            <a:r>
              <a:rPr lang="en-US" sz="2531" b="1" dirty="0"/>
              <a:t>improve student performance</a:t>
            </a:r>
            <a:r>
              <a:rPr lang="en-US" sz="2531" dirty="0"/>
              <a:t>.</a:t>
            </a:r>
          </a:p>
          <a:p>
            <a:endParaRPr lang="en-US" sz="2531" dirty="0"/>
          </a:p>
          <a:p>
            <a:r>
              <a:rPr lang="en-US" sz="2531" dirty="0"/>
              <a:t>Activities range from </a:t>
            </a:r>
            <a:r>
              <a:rPr lang="en-US" sz="2531" b="1" dirty="0"/>
              <a:t>energizing</a:t>
            </a:r>
            <a:r>
              <a:rPr lang="en-US" sz="2531" dirty="0"/>
              <a:t>, </a:t>
            </a:r>
            <a:r>
              <a:rPr lang="en-US" sz="2531" b="1" dirty="0"/>
              <a:t>mindfulness</a:t>
            </a:r>
            <a:r>
              <a:rPr lang="en-US" sz="2531" dirty="0"/>
              <a:t>, </a:t>
            </a:r>
            <a:r>
              <a:rPr lang="en-US" sz="2531" b="1" dirty="0"/>
              <a:t>calming</a:t>
            </a:r>
            <a:r>
              <a:rPr lang="en-US" sz="2531" dirty="0"/>
              <a:t>, and </a:t>
            </a:r>
            <a:r>
              <a:rPr lang="en-US" sz="2531" b="1" dirty="0"/>
              <a:t>educational</a:t>
            </a:r>
            <a:r>
              <a:rPr lang="en-US" sz="2531" dirty="0"/>
              <a: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8817" y="545594"/>
            <a:ext cx="1460121" cy="1676694"/>
          </a:xfrm>
          <a:prstGeom prst="rect">
            <a:avLst/>
          </a:prstGeom>
        </p:spPr>
      </p:pic>
    </p:spTree>
    <p:extLst>
      <p:ext uri="{BB962C8B-B14F-4D97-AF65-F5344CB8AC3E}">
        <p14:creationId xmlns:p14="http://schemas.microsoft.com/office/powerpoint/2010/main" val="309942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05270D98-53EB-499F-BC47-EEA40B262277}"/>
              </a:ext>
            </a:extLst>
          </p:cNvPr>
          <p:cNvPicPr>
            <a:picLocks noRot="1" noChangeAspect="1"/>
          </p:cNvPicPr>
          <p:nvPr>
            <a:videoFile r:link="rId1"/>
          </p:nvPr>
        </p:nvPicPr>
        <p:blipFill>
          <a:blip r:embed="rId3"/>
          <a:stretch>
            <a:fillRect/>
          </a:stretch>
        </p:blipFill>
        <p:spPr>
          <a:xfrm>
            <a:off x="1827212" y="228599"/>
            <a:ext cx="8458200" cy="6343650"/>
          </a:xfrm>
          <a:prstGeom prst="rect">
            <a:avLst/>
          </a:prstGeom>
        </p:spPr>
      </p:pic>
    </p:spTree>
    <p:extLst>
      <p:ext uri="{BB962C8B-B14F-4D97-AF65-F5344CB8AC3E}">
        <p14:creationId xmlns:p14="http://schemas.microsoft.com/office/powerpoint/2010/main" val="1734311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410" y="447188"/>
            <a:ext cx="8144537" cy="970450"/>
          </a:xfrm>
        </p:spPr>
        <p:txBody>
          <a:bodyPr/>
          <a:lstStyle/>
          <a:p>
            <a:r>
              <a:rPr lang="en-US" dirty="0"/>
              <a:t>Why are Brain Breaks Important?</a:t>
            </a:r>
          </a:p>
        </p:txBody>
      </p:sp>
      <p:sp>
        <p:nvSpPr>
          <p:cNvPr id="3" name="Content Placeholder 2"/>
          <p:cNvSpPr>
            <a:spLocks noGrp="1"/>
          </p:cNvSpPr>
          <p:nvPr>
            <p:ph idx="1"/>
          </p:nvPr>
        </p:nvSpPr>
        <p:spPr>
          <a:xfrm>
            <a:off x="2332410" y="2296832"/>
            <a:ext cx="7259334" cy="3636510"/>
          </a:xfrm>
        </p:spPr>
        <p:txBody>
          <a:bodyPr>
            <a:normAutofit lnSpcReduction="10000"/>
          </a:bodyPr>
          <a:lstStyle/>
          <a:p>
            <a:r>
              <a:rPr lang="en-US" sz="2531" dirty="0"/>
              <a:t>Simply:  </a:t>
            </a:r>
            <a:r>
              <a:rPr lang="en-US" sz="2531" b="1" dirty="0"/>
              <a:t>Our bodies were made to move</a:t>
            </a:r>
            <a:r>
              <a:rPr lang="en-US" sz="2531" dirty="0"/>
              <a:t>!</a:t>
            </a:r>
          </a:p>
          <a:p>
            <a:r>
              <a:rPr lang="en-US" sz="2531" dirty="0"/>
              <a:t>“Children naturally start fidgeting in order to </a:t>
            </a:r>
            <a:r>
              <a:rPr lang="en-US" sz="2531" b="1" dirty="0"/>
              <a:t>get the movement their body so desperately needs </a:t>
            </a:r>
            <a:r>
              <a:rPr lang="en-US" sz="2531" dirty="0"/>
              <a:t>and is not getting enough of to ‘turn their brains on.’” </a:t>
            </a:r>
          </a:p>
          <a:p>
            <a:r>
              <a:rPr lang="en-US" sz="2531" dirty="0"/>
              <a:t>“In order for children to learn, they need to be able to pay attention.  In order to pay attention, </a:t>
            </a:r>
            <a:r>
              <a:rPr lang="en-US" sz="2531" b="1" dirty="0"/>
              <a:t>we need to let them move</a:t>
            </a:r>
            <a:r>
              <a:rPr lang="en-US" sz="2531" dirty="0"/>
              <a:t>.”</a:t>
            </a:r>
            <a:br>
              <a:rPr lang="en-US" sz="2531" dirty="0"/>
            </a:br>
            <a:r>
              <a:rPr lang="en-US" sz="2531" dirty="0"/>
              <a:t>       </a:t>
            </a:r>
            <a:r>
              <a:rPr lang="en-US" sz="1266" dirty="0"/>
              <a:t>– Angel </a:t>
            </a:r>
            <a:r>
              <a:rPr lang="en-US" sz="1266" dirty="0" err="1"/>
              <a:t>Hanscom</a:t>
            </a:r>
            <a:r>
              <a:rPr lang="en-US" sz="1266" dirty="0"/>
              <a:t>, Pediatric occupational therapist</a:t>
            </a:r>
            <a:endParaRPr lang="en-US" sz="2531"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67019" y="5013049"/>
            <a:ext cx="1366801" cy="1844951"/>
          </a:xfrm>
          <a:prstGeom prst="rect">
            <a:avLst/>
          </a:prstGeom>
        </p:spPr>
      </p:pic>
    </p:spTree>
    <p:extLst>
      <p:ext uri="{BB962C8B-B14F-4D97-AF65-F5344CB8AC3E}">
        <p14:creationId xmlns:p14="http://schemas.microsoft.com/office/powerpoint/2010/main" val="416705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410" y="447188"/>
            <a:ext cx="8144537" cy="970450"/>
          </a:xfrm>
        </p:spPr>
        <p:txBody>
          <a:bodyPr/>
          <a:lstStyle/>
          <a:p>
            <a:r>
              <a:rPr lang="en-US" dirty="0"/>
              <a:t>Why are Brain Breaks Important?</a:t>
            </a:r>
          </a:p>
        </p:txBody>
      </p:sp>
      <p:sp>
        <p:nvSpPr>
          <p:cNvPr id="3" name="Content Placeholder 2"/>
          <p:cNvSpPr>
            <a:spLocks noGrp="1"/>
          </p:cNvSpPr>
          <p:nvPr>
            <p:ph idx="1"/>
          </p:nvPr>
        </p:nvSpPr>
        <p:spPr>
          <a:xfrm>
            <a:off x="1866513" y="2166380"/>
            <a:ext cx="3373755" cy="3636510"/>
          </a:xfrm>
        </p:spPr>
        <p:txBody>
          <a:bodyPr/>
          <a:lstStyle/>
          <a:p>
            <a:r>
              <a:rPr lang="en-US" sz="2531" dirty="0"/>
              <a:t>Boost </a:t>
            </a:r>
            <a:r>
              <a:rPr lang="en-US" sz="2531" b="1" dirty="0"/>
              <a:t>blood flow</a:t>
            </a:r>
          </a:p>
          <a:p>
            <a:r>
              <a:rPr lang="en-US" sz="2531" dirty="0"/>
              <a:t>Send </a:t>
            </a:r>
            <a:r>
              <a:rPr lang="en-US" sz="2531" b="1" dirty="0"/>
              <a:t>oxygen</a:t>
            </a:r>
            <a:r>
              <a:rPr lang="en-US" sz="2531" dirty="0"/>
              <a:t> to the </a:t>
            </a:r>
            <a:r>
              <a:rPr lang="en-US" sz="2531" b="1" dirty="0"/>
              <a:t>brain</a:t>
            </a:r>
          </a:p>
          <a:p>
            <a:r>
              <a:rPr lang="en-US" sz="2531" dirty="0"/>
              <a:t>Help kids better </a:t>
            </a:r>
            <a:r>
              <a:rPr lang="en-US" sz="2531" b="1" dirty="0"/>
              <a:t>retain information</a:t>
            </a:r>
          </a:p>
          <a:p>
            <a:endParaRPr lang="en-US" dirty="0"/>
          </a:p>
        </p:txBody>
      </p:sp>
      <p:pic>
        <p:nvPicPr>
          <p:cNvPr id="1026" name="Picture 2" descr="http://www.realmomnutrition.com/wp-content/uploads/2015/01/Brain-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256" y="2305025"/>
            <a:ext cx="5272691" cy="414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117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410" y="447188"/>
            <a:ext cx="8144537" cy="970450"/>
          </a:xfrm>
        </p:spPr>
        <p:txBody>
          <a:bodyPr/>
          <a:lstStyle/>
          <a:p>
            <a:r>
              <a:rPr lang="en-US" dirty="0"/>
              <a:t>Why are Brain Breaks Important?</a:t>
            </a:r>
          </a:p>
        </p:txBody>
      </p:sp>
      <p:sp>
        <p:nvSpPr>
          <p:cNvPr id="3" name="Content Placeholder 2"/>
          <p:cNvSpPr>
            <a:spLocks noGrp="1"/>
          </p:cNvSpPr>
          <p:nvPr>
            <p:ph idx="1"/>
          </p:nvPr>
        </p:nvSpPr>
        <p:spPr/>
        <p:txBody>
          <a:bodyPr>
            <a:normAutofit/>
          </a:bodyPr>
          <a:lstStyle/>
          <a:p>
            <a:r>
              <a:rPr lang="en-US" sz="2531" dirty="0"/>
              <a:t>Kids need </a:t>
            </a:r>
            <a:r>
              <a:rPr lang="en-US" sz="2531" b="1" dirty="0"/>
              <a:t>60 minutes </a:t>
            </a:r>
            <a:r>
              <a:rPr lang="en-US" sz="2531" dirty="0"/>
              <a:t>of daily physical activity every day.</a:t>
            </a:r>
          </a:p>
          <a:p>
            <a:r>
              <a:rPr lang="en-US" sz="2531" dirty="0"/>
              <a:t>Even </a:t>
            </a:r>
            <a:r>
              <a:rPr lang="en-US" sz="2531" b="1" dirty="0"/>
              <a:t>incremental levels </a:t>
            </a:r>
            <a:r>
              <a:rPr lang="en-US" sz="2531" dirty="0"/>
              <a:t>of physical activity can yield tremendous benefits in children’s lives.</a:t>
            </a:r>
          </a:p>
          <a:p>
            <a:r>
              <a:rPr lang="en-US" sz="2531" dirty="0"/>
              <a:t>Just </a:t>
            </a:r>
            <a:r>
              <a:rPr lang="en-US" sz="2531" b="1" dirty="0"/>
              <a:t>20 minutes a day </a:t>
            </a:r>
            <a:r>
              <a:rPr lang="en-US" sz="2531" dirty="0"/>
              <a:t>of physical activity at school may be enough to </a:t>
            </a:r>
            <a:r>
              <a:rPr lang="en-US" sz="2531" b="1" dirty="0"/>
              <a:t>prevent diabetes </a:t>
            </a:r>
            <a:r>
              <a:rPr lang="en-US" sz="2531" dirty="0"/>
              <a:t>in children.</a:t>
            </a:r>
          </a:p>
          <a:p>
            <a:r>
              <a:rPr lang="en-US" sz="2531" dirty="0"/>
              <a:t>Especially beneficial for students with </a:t>
            </a:r>
            <a:r>
              <a:rPr lang="en-US" sz="2531" b="1" dirty="0"/>
              <a:t>ADHD</a:t>
            </a:r>
            <a:r>
              <a:rPr lang="en-US" sz="2531" dirty="0"/>
              <a:t>.</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135" y="5357812"/>
            <a:ext cx="983873" cy="1500188"/>
          </a:xfrm>
          <a:prstGeom prst="rect">
            <a:avLst/>
          </a:prstGeom>
        </p:spPr>
      </p:pic>
    </p:spTree>
    <p:extLst>
      <p:ext uri="{BB962C8B-B14F-4D97-AF65-F5344CB8AC3E}">
        <p14:creationId xmlns:p14="http://schemas.microsoft.com/office/powerpoint/2010/main" val="64543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410" y="447188"/>
            <a:ext cx="8461347" cy="970450"/>
          </a:xfrm>
        </p:spPr>
        <p:txBody>
          <a:bodyPr/>
          <a:lstStyle/>
          <a:p>
            <a:r>
              <a:rPr lang="en-US" sz="3797" dirty="0"/>
              <a:t>Hey, Teachers Need to Move Too!</a:t>
            </a:r>
          </a:p>
        </p:txBody>
      </p:sp>
      <p:sp>
        <p:nvSpPr>
          <p:cNvPr id="3" name="Content Placeholder 2"/>
          <p:cNvSpPr>
            <a:spLocks noGrp="1"/>
          </p:cNvSpPr>
          <p:nvPr>
            <p:ph idx="1"/>
          </p:nvPr>
        </p:nvSpPr>
        <p:spPr>
          <a:xfrm>
            <a:off x="1866513" y="2166380"/>
            <a:ext cx="3373755" cy="3636510"/>
          </a:xfrm>
        </p:spPr>
        <p:txBody>
          <a:bodyPr/>
          <a:lstStyle/>
          <a:p>
            <a:r>
              <a:rPr lang="en-US" sz="2531" dirty="0"/>
              <a:t>Enough research already, let’s move!</a:t>
            </a:r>
            <a:endParaRPr lang="en-US" sz="2531" b="1" dirty="0"/>
          </a:p>
          <a:p>
            <a:endParaRPr lang="en-US" dirty="0"/>
          </a:p>
        </p:txBody>
      </p:sp>
      <p:pic>
        <p:nvPicPr>
          <p:cNvPr id="4" name="Picture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360" y="2525162"/>
            <a:ext cx="2985195" cy="3084701"/>
          </a:xfrm>
          <a:prstGeom prst="rect">
            <a:avLst/>
          </a:prstGeom>
        </p:spPr>
      </p:pic>
      <p:sp>
        <p:nvSpPr>
          <p:cNvPr id="6" name="Content Placeholder 2"/>
          <p:cNvSpPr txBox="1">
            <a:spLocks/>
          </p:cNvSpPr>
          <p:nvPr/>
        </p:nvSpPr>
        <p:spPr>
          <a:xfrm>
            <a:off x="6133079" y="5610328"/>
            <a:ext cx="3373755" cy="710679"/>
          </a:xfrm>
          <a:prstGeom prst="rect">
            <a:avLst/>
          </a:prstGeom>
          <a:effectLst>
            <a:outerShdw blurRad="50800" dir="14400000">
              <a:srgbClr val="000000">
                <a:alpha val="40000"/>
              </a:srgbClr>
            </a:outerShdw>
          </a:effectLst>
        </p:spPr>
        <p:txBody>
          <a:bodyPr vert="horz" lIns="64294" tIns="32147" rIns="64294" bIns="32147" rtlCol="0" anchor="ctr">
            <a:normAutofit/>
          </a:bodyPr>
          <a:lstStyle>
            <a:lvl1pPr marL="487672" indent="-487672" algn="l" defTabSz="650230" rtl="0" eaLnBrk="1" latinLnBrk="0" hangingPunct="1">
              <a:spcBef>
                <a:spcPct val="20000"/>
              </a:spcBef>
              <a:spcAft>
                <a:spcPts val="853"/>
              </a:spcAft>
              <a:buClr>
                <a:schemeClr val="accent1"/>
              </a:buClr>
              <a:buFont typeface="Wingdings 2" charset="2"/>
              <a:buChar char=""/>
              <a:defRPr sz="2560" kern="1200">
                <a:solidFill>
                  <a:schemeClr val="tx1"/>
                </a:solidFill>
                <a:latin typeface="+mn-lt"/>
                <a:ea typeface="+mn-ea"/>
                <a:cs typeface="+mn-cs"/>
              </a:defRPr>
            </a:lvl1pPr>
            <a:lvl2pPr marL="1056623" indent="-406394" algn="l" defTabSz="650230" rtl="0" eaLnBrk="1" latinLnBrk="0" hangingPunct="1">
              <a:spcBef>
                <a:spcPct val="20000"/>
              </a:spcBef>
              <a:spcAft>
                <a:spcPts val="853"/>
              </a:spcAft>
              <a:buClr>
                <a:schemeClr val="accent1"/>
              </a:buClr>
              <a:buFont typeface="Wingdings 2" charset="2"/>
              <a:buChar char=""/>
              <a:defRPr sz="2276" kern="1200">
                <a:solidFill>
                  <a:schemeClr val="tx1"/>
                </a:solidFill>
                <a:latin typeface="+mn-lt"/>
                <a:ea typeface="+mn-ea"/>
                <a:cs typeface="+mn-cs"/>
              </a:defRPr>
            </a:lvl2pPr>
            <a:lvl3pPr marL="1625575" indent="-325115" algn="l" defTabSz="650230" rtl="0" eaLnBrk="1" latinLnBrk="0" hangingPunct="1">
              <a:spcBef>
                <a:spcPct val="20000"/>
              </a:spcBef>
              <a:spcAft>
                <a:spcPts val="853"/>
              </a:spcAft>
              <a:buClr>
                <a:schemeClr val="accent1"/>
              </a:buClr>
              <a:buFont typeface="Wingdings 2" charset="2"/>
              <a:buChar char=""/>
              <a:defRPr sz="1991" kern="1200">
                <a:solidFill>
                  <a:schemeClr val="tx1"/>
                </a:solidFill>
                <a:latin typeface="+mn-lt"/>
                <a:ea typeface="+mn-ea"/>
                <a:cs typeface="+mn-cs"/>
              </a:defRPr>
            </a:lvl3pPr>
            <a:lvl4pPr marL="2275804"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4pPr>
            <a:lvl5pPr marL="2926034"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5pPr>
            <a:lvl6pPr marL="3413280"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6pPr>
            <a:lvl7pPr marL="3982160"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7pPr>
            <a:lvl8pPr marL="4551040"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8pPr>
            <a:lvl9pPr marL="5119920"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9pPr>
          </a:lstStyle>
          <a:p>
            <a:pPr marL="0" indent="0" algn="ctr" defTabSz="457177">
              <a:spcAft>
                <a:spcPts val="600"/>
              </a:spcAft>
              <a:buNone/>
            </a:pPr>
            <a:r>
              <a:rPr lang="en-US" sz="1406" b="1" dirty="0"/>
              <a:t>Koo </a:t>
            </a:r>
            <a:r>
              <a:rPr lang="en-US" sz="1406" b="1" dirty="0" err="1"/>
              <a:t>Koo</a:t>
            </a:r>
            <a:r>
              <a:rPr lang="en-US" sz="1406" b="1" dirty="0"/>
              <a:t> Kangaroo, I Get Loose</a:t>
            </a:r>
          </a:p>
        </p:txBody>
      </p:sp>
    </p:spTree>
    <p:extLst>
      <p:ext uri="{BB962C8B-B14F-4D97-AF65-F5344CB8AC3E}">
        <p14:creationId xmlns:p14="http://schemas.microsoft.com/office/powerpoint/2010/main" val="4126455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410" y="447188"/>
            <a:ext cx="8461347" cy="970450"/>
          </a:xfrm>
        </p:spPr>
        <p:txBody>
          <a:bodyPr/>
          <a:lstStyle/>
          <a:p>
            <a:r>
              <a:rPr lang="en-US" sz="3797" dirty="0"/>
              <a:t>How Do I Get Started?</a:t>
            </a:r>
          </a:p>
        </p:txBody>
      </p:sp>
      <p:sp>
        <p:nvSpPr>
          <p:cNvPr id="3" name="Content Placeholder 2"/>
          <p:cNvSpPr>
            <a:spLocks noGrp="1"/>
          </p:cNvSpPr>
          <p:nvPr>
            <p:ph idx="1"/>
          </p:nvPr>
        </p:nvSpPr>
        <p:spPr>
          <a:xfrm>
            <a:off x="6357758" y="2259558"/>
            <a:ext cx="3373755" cy="4281631"/>
          </a:xfrm>
        </p:spPr>
        <p:txBody>
          <a:bodyPr>
            <a:normAutofit fontScale="92500"/>
          </a:bodyPr>
          <a:lstStyle/>
          <a:p>
            <a:r>
              <a:rPr lang="en-US" sz="2531" dirty="0"/>
              <a:t>Sign in for  Free Account at gonoodle.com</a:t>
            </a:r>
          </a:p>
          <a:p>
            <a:r>
              <a:rPr lang="en-US" sz="2531" dirty="0"/>
              <a:t>Set up your class (4B 2017-2018)</a:t>
            </a:r>
          </a:p>
          <a:p>
            <a:r>
              <a:rPr lang="en-US" sz="2531" dirty="0"/>
              <a:t>Test out the brain breaks in the Demo</a:t>
            </a:r>
          </a:p>
          <a:p>
            <a:r>
              <a:rPr lang="en-US" sz="2531" dirty="0" err="1"/>
              <a:t>GoNoodle</a:t>
            </a:r>
            <a:r>
              <a:rPr lang="en-US" sz="2531" dirty="0"/>
              <a:t> Plus, thank you BlueCross BlueShield!</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7838" y="2115170"/>
            <a:ext cx="2364271" cy="4099892"/>
          </a:xfrm>
          <a:prstGeom prst="rect">
            <a:avLst/>
          </a:prstGeom>
        </p:spPr>
      </p:pic>
    </p:spTree>
    <p:extLst>
      <p:ext uri="{BB962C8B-B14F-4D97-AF65-F5344CB8AC3E}">
        <p14:creationId xmlns:p14="http://schemas.microsoft.com/office/powerpoint/2010/main" val="230893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pic>
        <p:nvPicPr>
          <p:cNvPr id="9218" name="Picture 2" descr="http://ind5.ccio.co/FF/LB/w4/3e0b9495a1ec4d4c8e2b94d4b3229a4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2" y="304800"/>
            <a:ext cx="8839200" cy="6187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4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797" dirty="0"/>
              <a:t>When Should I Use It?</a:t>
            </a:r>
          </a:p>
        </p:txBody>
      </p:sp>
      <p:sp>
        <p:nvSpPr>
          <p:cNvPr id="3" name="Content Placeholder 2"/>
          <p:cNvSpPr>
            <a:spLocks noGrp="1"/>
          </p:cNvSpPr>
          <p:nvPr>
            <p:ph sz="half" idx="2"/>
          </p:nvPr>
        </p:nvSpPr>
        <p:spPr/>
        <p:txBody>
          <a:bodyPr>
            <a:normAutofit lnSpcReduction="10000"/>
          </a:bodyPr>
          <a:lstStyle/>
          <a:p>
            <a:r>
              <a:rPr lang="en-US" sz="2531" dirty="0"/>
              <a:t>Morning meetings</a:t>
            </a:r>
          </a:p>
          <a:p>
            <a:r>
              <a:rPr lang="en-US" sz="2531" dirty="0"/>
              <a:t>After a difficult lesson</a:t>
            </a:r>
          </a:p>
          <a:p>
            <a:r>
              <a:rPr lang="en-US" sz="2531" dirty="0"/>
              <a:t>Before and after a big test</a:t>
            </a:r>
          </a:p>
          <a:p>
            <a:r>
              <a:rPr lang="en-US" sz="2531" dirty="0"/>
              <a:t>Subject transitions</a:t>
            </a:r>
          </a:p>
          <a:p>
            <a:r>
              <a:rPr lang="en-US" sz="2531" dirty="0"/>
              <a:t>To settle unruly students</a:t>
            </a:r>
          </a:p>
          <a:p>
            <a:r>
              <a:rPr lang="en-US" sz="2531" dirty="0"/>
              <a:t>Indoor recess</a:t>
            </a:r>
          </a:p>
          <a:p>
            <a:endParaRPr lang="en-US" sz="2531" dirty="0"/>
          </a:p>
          <a:p>
            <a:endParaRPr lang="en-US" dirty="0"/>
          </a:p>
        </p:txBody>
      </p:sp>
      <p:sp>
        <p:nvSpPr>
          <p:cNvPr id="10" name="Content Placeholder 9"/>
          <p:cNvSpPr>
            <a:spLocks noGrp="1"/>
          </p:cNvSpPr>
          <p:nvPr>
            <p:ph sz="quarter" idx="4"/>
          </p:nvPr>
        </p:nvSpPr>
        <p:spPr/>
        <p:txBody>
          <a:bodyPr/>
          <a:lstStyle/>
          <a:p>
            <a:r>
              <a:rPr lang="en-US" sz="2530" dirty="0"/>
              <a:t>Afternoon slump</a:t>
            </a:r>
          </a:p>
          <a:p>
            <a:r>
              <a:rPr lang="en-US" sz="2530" dirty="0"/>
              <a:t>Get the wiggles out</a:t>
            </a:r>
          </a:p>
          <a:p>
            <a:r>
              <a:rPr lang="en-US" sz="2530" dirty="0"/>
              <a:t>Prep rally</a:t>
            </a:r>
          </a:p>
          <a:p>
            <a:r>
              <a:rPr lang="en-US" sz="2530" dirty="0"/>
              <a:t>Birthdays!</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8417" y="4114800"/>
            <a:ext cx="2349728" cy="2194299"/>
          </a:xfrm>
          <a:prstGeom prst="rect">
            <a:avLst/>
          </a:prstGeom>
        </p:spPr>
      </p:pic>
      <p:sp>
        <p:nvSpPr>
          <p:cNvPr id="7" name="Content Placeholder 2"/>
          <p:cNvSpPr txBox="1">
            <a:spLocks/>
          </p:cNvSpPr>
          <p:nvPr/>
        </p:nvSpPr>
        <p:spPr>
          <a:xfrm>
            <a:off x="6953774" y="6147322"/>
            <a:ext cx="3373755" cy="710679"/>
          </a:xfrm>
          <a:prstGeom prst="rect">
            <a:avLst/>
          </a:prstGeom>
          <a:effectLst>
            <a:outerShdw blurRad="50800" dir="14400000">
              <a:srgbClr val="000000">
                <a:alpha val="40000"/>
              </a:srgbClr>
            </a:outerShdw>
          </a:effectLst>
        </p:spPr>
        <p:txBody>
          <a:bodyPr vert="horz" lIns="64294" tIns="32147" rIns="64294" bIns="32147" rtlCol="0" anchor="ctr">
            <a:normAutofit/>
          </a:bodyPr>
          <a:lstStyle>
            <a:lvl1pPr marL="487672" indent="-487672" algn="l" defTabSz="650230" rtl="0" eaLnBrk="1" latinLnBrk="0" hangingPunct="1">
              <a:spcBef>
                <a:spcPct val="20000"/>
              </a:spcBef>
              <a:spcAft>
                <a:spcPts val="853"/>
              </a:spcAft>
              <a:buClr>
                <a:schemeClr val="accent1"/>
              </a:buClr>
              <a:buFont typeface="Wingdings 2" charset="2"/>
              <a:buChar char=""/>
              <a:defRPr sz="2560" kern="1200">
                <a:solidFill>
                  <a:schemeClr val="tx1"/>
                </a:solidFill>
                <a:latin typeface="+mn-lt"/>
                <a:ea typeface="+mn-ea"/>
                <a:cs typeface="+mn-cs"/>
              </a:defRPr>
            </a:lvl1pPr>
            <a:lvl2pPr marL="1056623" indent="-406394" algn="l" defTabSz="650230" rtl="0" eaLnBrk="1" latinLnBrk="0" hangingPunct="1">
              <a:spcBef>
                <a:spcPct val="20000"/>
              </a:spcBef>
              <a:spcAft>
                <a:spcPts val="853"/>
              </a:spcAft>
              <a:buClr>
                <a:schemeClr val="accent1"/>
              </a:buClr>
              <a:buFont typeface="Wingdings 2" charset="2"/>
              <a:buChar char=""/>
              <a:defRPr sz="2276" kern="1200">
                <a:solidFill>
                  <a:schemeClr val="tx1"/>
                </a:solidFill>
                <a:latin typeface="+mn-lt"/>
                <a:ea typeface="+mn-ea"/>
                <a:cs typeface="+mn-cs"/>
              </a:defRPr>
            </a:lvl2pPr>
            <a:lvl3pPr marL="1625575" indent="-325115" algn="l" defTabSz="650230" rtl="0" eaLnBrk="1" latinLnBrk="0" hangingPunct="1">
              <a:spcBef>
                <a:spcPct val="20000"/>
              </a:spcBef>
              <a:spcAft>
                <a:spcPts val="853"/>
              </a:spcAft>
              <a:buClr>
                <a:schemeClr val="accent1"/>
              </a:buClr>
              <a:buFont typeface="Wingdings 2" charset="2"/>
              <a:buChar char=""/>
              <a:defRPr sz="1991" kern="1200">
                <a:solidFill>
                  <a:schemeClr val="tx1"/>
                </a:solidFill>
                <a:latin typeface="+mn-lt"/>
                <a:ea typeface="+mn-ea"/>
                <a:cs typeface="+mn-cs"/>
              </a:defRPr>
            </a:lvl3pPr>
            <a:lvl4pPr marL="2275804"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4pPr>
            <a:lvl5pPr marL="2926034"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5pPr>
            <a:lvl6pPr marL="3413280"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6pPr>
            <a:lvl7pPr marL="3982160"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7pPr>
            <a:lvl8pPr marL="4551040"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8pPr>
            <a:lvl9pPr marL="5119920" indent="-325115" algn="l" defTabSz="650230" rtl="0" eaLnBrk="1" latinLnBrk="0" hangingPunct="1">
              <a:spcBef>
                <a:spcPct val="20000"/>
              </a:spcBef>
              <a:spcAft>
                <a:spcPts val="853"/>
              </a:spcAft>
              <a:buClr>
                <a:schemeClr val="accent1"/>
              </a:buClr>
              <a:buFont typeface="Wingdings 2" charset="2"/>
              <a:buChar char=""/>
              <a:defRPr sz="1707" kern="1200">
                <a:solidFill>
                  <a:schemeClr val="tx1"/>
                </a:solidFill>
                <a:latin typeface="+mn-lt"/>
                <a:ea typeface="+mn-ea"/>
                <a:cs typeface="+mn-cs"/>
              </a:defRPr>
            </a:lvl9pPr>
          </a:lstStyle>
          <a:p>
            <a:pPr marL="0" indent="0" algn="ctr" defTabSz="457177">
              <a:spcAft>
                <a:spcPts val="600"/>
              </a:spcAft>
              <a:buNone/>
            </a:pPr>
            <a:r>
              <a:rPr lang="en-US" sz="1406" dirty="0"/>
              <a:t>Koo </a:t>
            </a:r>
            <a:r>
              <a:rPr lang="en-US" sz="1406" dirty="0" err="1"/>
              <a:t>Koo</a:t>
            </a:r>
            <a:r>
              <a:rPr lang="en-US" sz="1406" dirty="0"/>
              <a:t> Kangaroo, Birthday Hooray!</a:t>
            </a:r>
            <a:endParaRPr lang="en-US" sz="1406" b="1" dirty="0"/>
          </a:p>
        </p:txBody>
      </p:sp>
    </p:spTree>
    <p:extLst>
      <p:ext uri="{BB962C8B-B14F-4D97-AF65-F5344CB8AC3E}">
        <p14:creationId xmlns:p14="http://schemas.microsoft.com/office/powerpoint/2010/main" val="3848192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normAutofit/>
          </a:bodyPr>
          <a:lstStyle/>
          <a:p>
            <a:r>
              <a:rPr lang="en-US" sz="2531" dirty="0"/>
              <a:t>Explain the science behind brain breaks</a:t>
            </a:r>
          </a:p>
          <a:p>
            <a:r>
              <a:rPr lang="en-US" sz="2531" dirty="0"/>
              <a:t>Everyone must participate</a:t>
            </a:r>
          </a:p>
          <a:p>
            <a:r>
              <a:rPr lang="en-US" sz="2531" dirty="0"/>
              <a:t>Build trust and safety</a:t>
            </a:r>
          </a:p>
          <a:p>
            <a:r>
              <a:rPr lang="en-US" sz="2531" dirty="0"/>
              <a:t>Decide who will choose</a:t>
            </a:r>
          </a:p>
          <a:p>
            <a:r>
              <a:rPr lang="en-US" sz="2531" dirty="0"/>
              <a:t>Settling back to 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5903" y="3205368"/>
            <a:ext cx="2537367" cy="3242642"/>
          </a:xfrm>
          <a:prstGeom prst="rect">
            <a:avLst/>
          </a:prstGeom>
        </p:spPr>
      </p:pic>
    </p:spTree>
    <p:extLst>
      <p:ext uri="{BB962C8B-B14F-4D97-AF65-F5344CB8AC3E}">
        <p14:creationId xmlns:p14="http://schemas.microsoft.com/office/powerpoint/2010/main" val="385429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213" y="447188"/>
            <a:ext cx="5995199" cy="970450"/>
          </a:xfrm>
        </p:spPr>
        <p:txBody>
          <a:bodyPr/>
          <a:lstStyle/>
          <a:p>
            <a:r>
              <a:rPr lang="en-US" sz="3797" dirty="0"/>
              <a:t>The Ins and Outs</a:t>
            </a:r>
          </a:p>
        </p:txBody>
      </p:sp>
      <p:sp>
        <p:nvSpPr>
          <p:cNvPr id="3" name="Content Placeholder 2"/>
          <p:cNvSpPr>
            <a:spLocks noGrp="1"/>
          </p:cNvSpPr>
          <p:nvPr>
            <p:ph sz="half" idx="2"/>
          </p:nvPr>
        </p:nvSpPr>
        <p:spPr>
          <a:xfrm>
            <a:off x="2332409" y="2751138"/>
            <a:ext cx="7419603" cy="3463925"/>
          </a:xfrm>
        </p:spPr>
        <p:txBody>
          <a:bodyPr>
            <a:normAutofit/>
          </a:bodyPr>
          <a:lstStyle/>
          <a:p>
            <a:r>
              <a:rPr lang="en-US" sz="2531" dirty="0"/>
              <a:t>Champs</a:t>
            </a:r>
          </a:p>
          <a:p>
            <a:r>
              <a:rPr lang="en-US" sz="2531" dirty="0"/>
              <a:t>Channels or Categories</a:t>
            </a:r>
          </a:p>
          <a:p>
            <a:r>
              <a:rPr lang="en-US" sz="2531" dirty="0" err="1"/>
              <a:t>GoNoodle</a:t>
            </a:r>
            <a:r>
              <a:rPr lang="en-US" sz="2531" dirty="0"/>
              <a:t> Plus - Adding Content</a:t>
            </a:r>
          </a:p>
          <a:p>
            <a:r>
              <a:rPr lang="en-US" sz="2531" dirty="0"/>
              <a:t>YouTube</a:t>
            </a:r>
          </a:p>
          <a:p>
            <a:r>
              <a:rPr lang="en-US" sz="2531" dirty="0"/>
              <a:t>Certificates</a:t>
            </a:r>
          </a:p>
          <a:p>
            <a:r>
              <a:rPr lang="en-US" sz="2531" dirty="0" err="1"/>
              <a:t>GoNoodle</a:t>
            </a:r>
            <a:r>
              <a:rPr lang="en-US" sz="2531" dirty="0"/>
              <a:t> at Home</a:t>
            </a:r>
          </a:p>
          <a:p>
            <a:endParaRPr lang="en-US" sz="2531" dirty="0"/>
          </a:p>
          <a:p>
            <a:endParaRPr lang="en-US" sz="2531" dirty="0"/>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3545" y="181420"/>
            <a:ext cx="2015035" cy="2472435"/>
          </a:xfrm>
          <a:prstGeom prst="rect">
            <a:avLst/>
          </a:prstGeom>
        </p:spPr>
      </p:pic>
    </p:spTree>
    <p:extLst>
      <p:ext uri="{BB962C8B-B14F-4D97-AF65-F5344CB8AC3E}">
        <p14:creationId xmlns:p14="http://schemas.microsoft.com/office/powerpoint/2010/main" val="2788429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Time to CHILLAX!</a:t>
            </a:r>
          </a:p>
        </p:txBody>
      </p:sp>
      <p:sp>
        <p:nvSpPr>
          <p:cNvPr id="3" name="Subtitle 2"/>
          <p:cNvSpPr>
            <a:spLocks noGrp="1"/>
          </p:cNvSpPr>
          <p:nvPr>
            <p:ph type="subTitle" idx="1"/>
          </p:nvPr>
        </p:nvSpPr>
        <p:spPr/>
        <p:txBody>
          <a:bodyPr/>
          <a:lstStyle/>
          <a:p>
            <a:r>
              <a:rPr lang="en-US" dirty="0"/>
              <a:t>Koo </a:t>
            </a:r>
            <a:r>
              <a:rPr lang="en-US" dirty="0" err="1"/>
              <a:t>Koo</a:t>
            </a:r>
            <a:r>
              <a:rPr lang="en-US" dirty="0"/>
              <a:t> Kangaroo</a:t>
            </a:r>
          </a:p>
        </p:txBody>
      </p:sp>
    </p:spTree>
    <p:extLst>
      <p:ext uri="{BB962C8B-B14F-4D97-AF65-F5344CB8AC3E}">
        <p14:creationId xmlns:p14="http://schemas.microsoft.com/office/powerpoint/2010/main" val="9207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401614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012" y="914400"/>
            <a:ext cx="3276599" cy="1924050"/>
          </a:xfrm>
        </p:spPr>
        <p:txBody>
          <a:bodyPr/>
          <a:lstStyle/>
          <a:p>
            <a:r>
              <a:rPr lang="en-US" dirty="0"/>
              <a:t>Contact Me!</a:t>
            </a:r>
          </a:p>
        </p:txBody>
      </p:sp>
      <p:sp>
        <p:nvSpPr>
          <p:cNvPr id="5" name="Rectangle 4"/>
          <p:cNvSpPr/>
          <p:nvPr/>
        </p:nvSpPr>
        <p:spPr>
          <a:xfrm>
            <a:off x="5256212" y="1198334"/>
            <a:ext cx="6096000" cy="4708981"/>
          </a:xfrm>
          <a:prstGeom prst="rect">
            <a:avLst/>
          </a:prstGeom>
        </p:spPr>
        <p:txBody>
          <a:bodyPr>
            <a:spAutoFit/>
          </a:bodyPr>
          <a:lstStyle/>
          <a:p>
            <a:pPr>
              <a:lnSpc>
                <a:spcPct val="150000"/>
              </a:lnSpc>
            </a:pPr>
            <a:r>
              <a:rPr lang="en-US" sz="4000" dirty="0"/>
              <a:t>brucekri@usd437.net</a:t>
            </a:r>
            <a:br>
              <a:rPr lang="en-US" sz="4000" dirty="0"/>
            </a:br>
            <a:r>
              <a:rPr lang="en-US" sz="4000" dirty="0"/>
              <a:t>@KristiBruce94</a:t>
            </a:r>
            <a:br>
              <a:rPr lang="en-US" sz="4000" dirty="0"/>
            </a:br>
            <a:r>
              <a:rPr lang="en-US" sz="4000" dirty="0"/>
              <a:t>@KTOY2017</a:t>
            </a:r>
            <a:br>
              <a:rPr lang="en-US" sz="4000" dirty="0"/>
            </a:br>
            <a:r>
              <a:rPr lang="en-US" sz="4000" dirty="0"/>
              <a:t>tinyurl.com/KTOY2017</a:t>
            </a:r>
          </a:p>
          <a:p>
            <a:pPr>
              <a:lnSpc>
                <a:spcPct val="150000"/>
              </a:lnSpc>
            </a:pPr>
            <a:r>
              <a:rPr lang="en-US" sz="4000" dirty="0"/>
              <a:t>aebruce.weebly.com</a:t>
            </a:r>
          </a:p>
        </p:txBody>
      </p:sp>
    </p:spTree>
    <p:extLst>
      <p:ext uri="{BB962C8B-B14F-4D97-AF65-F5344CB8AC3E}">
        <p14:creationId xmlns:p14="http://schemas.microsoft.com/office/powerpoint/2010/main" val="422773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703"/>
          <p:cNvPicPr preferRelativeResize="0"/>
          <p:nvPr/>
        </p:nvPicPr>
        <p:blipFill rotWithShape="1">
          <a:blip r:embed="rId2">
            <a:alphaModFix/>
          </a:blip>
          <a:srcRect l="20427" t="12749" r="52318" b="12299"/>
          <a:stretch/>
        </p:blipFill>
        <p:spPr>
          <a:xfrm>
            <a:off x="3884611" y="195009"/>
            <a:ext cx="4181205" cy="6467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966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Teacher Burnout</a:t>
            </a:r>
          </a:p>
        </p:txBody>
      </p:sp>
      <p:sp>
        <p:nvSpPr>
          <p:cNvPr id="3" name="Content Placeholder 2"/>
          <p:cNvSpPr>
            <a:spLocks noGrp="1"/>
          </p:cNvSpPr>
          <p:nvPr>
            <p:ph idx="1"/>
          </p:nvPr>
        </p:nvSpPr>
        <p:spPr/>
        <p:txBody>
          <a:bodyPr>
            <a:normAutofit fontScale="85000" lnSpcReduction="10000"/>
          </a:bodyPr>
          <a:lstStyle/>
          <a:p>
            <a:pPr marL="0" indent="0">
              <a:lnSpc>
                <a:spcPct val="120000"/>
              </a:lnSpc>
              <a:buNone/>
            </a:pPr>
            <a:endParaRPr lang="en-US" sz="2800" dirty="0"/>
          </a:p>
          <a:p>
            <a:pPr marL="0" indent="0">
              <a:lnSpc>
                <a:spcPct val="120000"/>
              </a:lnSpc>
              <a:buNone/>
            </a:pPr>
            <a:r>
              <a:rPr lang="en-US" sz="2800" dirty="0"/>
              <a:t>“. . .teacher education focuses primarily on content and pedagogy, often overlooking the social, emotional, and cognitive demands of teaching.  New teachers can easily become overwhelmed by these demands and the demands of daily lesson planning, organization, assessment, and classroom management. . . Adding to these demands is the increasing number of children who come to school with unmet needs.”</a:t>
            </a:r>
          </a:p>
          <a:p>
            <a:endParaRPr lang="en-US" sz="2800" dirty="0"/>
          </a:p>
          <a:p>
            <a:pPr marL="0" indent="0">
              <a:buNone/>
            </a:pPr>
            <a:r>
              <a:rPr lang="en-US" sz="1800" dirty="0"/>
              <a:t>Mindfulness for Teachers, p. xxiv</a:t>
            </a:r>
          </a:p>
        </p:txBody>
      </p:sp>
    </p:spTree>
    <p:extLst>
      <p:ext uri="{BB962C8B-B14F-4D97-AF65-F5344CB8AC3E}">
        <p14:creationId xmlns:p14="http://schemas.microsoft.com/office/powerpoint/2010/main" val="164574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amblingsofayogamum.files.wordpress.com/2015/09/selfc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8763" y="0"/>
            <a:ext cx="6591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843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s-media-cache-ak0.pinimg.com/736x/29/fb/3a/29fb3a0dcd5b45693b804f1b5f5beba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88" y="0"/>
            <a:ext cx="51228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91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2414" y="533400"/>
            <a:ext cx="9601200" cy="1143000"/>
          </a:xfrm>
        </p:spPr>
        <p:txBody>
          <a:bodyPr>
            <a:normAutofit/>
          </a:bodyPr>
          <a:lstStyle/>
          <a:p>
            <a:r>
              <a:rPr lang="en-US" sz="4400" dirty="0"/>
              <a:t>What is Mindfulness?</a:t>
            </a:r>
          </a:p>
        </p:txBody>
      </p:sp>
      <p:sp>
        <p:nvSpPr>
          <p:cNvPr id="6" name="Content Placeholder 2"/>
          <p:cNvSpPr>
            <a:spLocks noGrp="1"/>
          </p:cNvSpPr>
          <p:nvPr>
            <p:ph idx="1"/>
          </p:nvPr>
        </p:nvSpPr>
        <p:spPr>
          <a:xfrm>
            <a:off x="1522414" y="1828800"/>
            <a:ext cx="9601200" cy="4191000"/>
          </a:xfrm>
        </p:spPr>
        <p:txBody>
          <a:bodyPr>
            <a:normAutofit fontScale="92500" lnSpcReduction="20000"/>
          </a:bodyPr>
          <a:lstStyle/>
          <a:p>
            <a:pPr marL="0" indent="0">
              <a:lnSpc>
                <a:spcPct val="120000"/>
              </a:lnSpc>
              <a:buNone/>
            </a:pPr>
            <a:endParaRPr lang="en-US" sz="2800" dirty="0"/>
          </a:p>
          <a:p>
            <a:pPr marL="0" indent="0">
              <a:lnSpc>
                <a:spcPct val="120000"/>
              </a:lnSpc>
              <a:buNone/>
            </a:pPr>
            <a:r>
              <a:rPr lang="en-US" sz="2800" dirty="0"/>
              <a:t>“You can think of it as ‘fullness of mind,’ because you bring your full, undivided attention to the present moment.”</a:t>
            </a:r>
          </a:p>
          <a:p>
            <a:endParaRPr lang="en-US" sz="2800" dirty="0"/>
          </a:p>
          <a:p>
            <a:endParaRPr lang="en-US" sz="2800" dirty="0"/>
          </a:p>
          <a:p>
            <a:endParaRPr lang="en-US" sz="2800" dirty="0"/>
          </a:p>
          <a:p>
            <a:endParaRPr lang="en-US" sz="2800" dirty="0"/>
          </a:p>
          <a:p>
            <a:pPr marL="0" indent="0">
              <a:buNone/>
            </a:pPr>
            <a:r>
              <a:rPr lang="en-US" sz="1800" dirty="0"/>
              <a:t>Mindfulness for Teachers, p. 1</a:t>
            </a:r>
          </a:p>
        </p:txBody>
      </p:sp>
      <p:pic>
        <p:nvPicPr>
          <p:cNvPr id="3074" name="Picture 2" descr="http://mindfulrevolution.co.za.www6.jnb1.host-h.net/wp-content/uploads/2015/09/concept-mindfulness-x3-hea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7612" y="3445937"/>
            <a:ext cx="6122989" cy="25548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685212" y="6000751"/>
            <a:ext cx="2565126" cy="276999"/>
          </a:xfrm>
          <a:prstGeom prst="rect">
            <a:avLst/>
          </a:prstGeom>
        </p:spPr>
        <p:txBody>
          <a:bodyPr wrap="none">
            <a:spAutoFit/>
          </a:bodyPr>
          <a:lstStyle/>
          <a:p>
            <a:r>
              <a:rPr lang="en-US" sz="1200" dirty="0"/>
              <a:t>http://www.mindfulrevolution.co.za/</a:t>
            </a:r>
          </a:p>
        </p:txBody>
      </p:sp>
    </p:spTree>
    <p:extLst>
      <p:ext uri="{BB962C8B-B14F-4D97-AF65-F5344CB8AC3E}">
        <p14:creationId xmlns:p14="http://schemas.microsoft.com/office/powerpoint/2010/main" val="360059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2414" y="533400"/>
            <a:ext cx="9601200" cy="1143000"/>
          </a:xfrm>
        </p:spPr>
        <p:txBody>
          <a:bodyPr>
            <a:normAutofit/>
          </a:bodyPr>
          <a:lstStyle/>
          <a:p>
            <a:r>
              <a:rPr lang="en-US" sz="4400" dirty="0"/>
              <a:t>Let’s Practice!</a:t>
            </a:r>
          </a:p>
        </p:txBody>
      </p:sp>
      <p:pic>
        <p:nvPicPr>
          <p:cNvPr id="2" name="Picture 1"/>
          <p:cNvPicPr>
            <a:picLocks noChangeAspect="1"/>
          </p:cNvPicPr>
          <p:nvPr/>
        </p:nvPicPr>
        <p:blipFill rotWithShape="1">
          <a:blip r:embed="rId2"/>
          <a:srcRect l="1237" t="35552" r="66254" b="21104"/>
          <a:stretch/>
        </p:blipFill>
        <p:spPr>
          <a:xfrm>
            <a:off x="3122612" y="1905000"/>
            <a:ext cx="5791200" cy="4343400"/>
          </a:xfrm>
          <a:prstGeom prst="rect">
            <a:avLst/>
          </a:prstGeom>
        </p:spPr>
      </p:pic>
    </p:spTree>
    <p:extLst>
      <p:ext uri="{BB962C8B-B14F-4D97-AF65-F5344CB8AC3E}">
        <p14:creationId xmlns:p14="http://schemas.microsoft.com/office/powerpoint/2010/main" val="2173642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Watercolor_16x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0001016.potx" id="{8AD53B0B-FC02-4342-9C97-FCB4E3E31C20}" vid="{17FAF719-7E74-4133-9EF7-340AA294087B}"/>
    </a:ext>
  </a:extLst>
</a:theme>
</file>

<file path=ppt/theme/theme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3.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Watercolor presentation (widescreen)</Template>
  <TotalTime>1785</TotalTime>
  <Words>912</Words>
  <Application>Microsoft Office PowerPoint</Application>
  <PresentationFormat>Custom</PresentationFormat>
  <Paragraphs>143</Paragraphs>
  <Slides>35</Slides>
  <Notes>3</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Candara</vt:lpstr>
      <vt:lpstr>Century Gothic</vt:lpstr>
      <vt:lpstr>Palatino Linotype</vt:lpstr>
      <vt:lpstr>Trebuchet MS</vt:lpstr>
      <vt:lpstr>Wingdings 2</vt:lpstr>
      <vt:lpstr>Watercolor_16x9</vt:lpstr>
      <vt:lpstr>Quotable</vt:lpstr>
      <vt:lpstr>Mindfulness and  Brain Breaks</vt:lpstr>
      <vt:lpstr>PowerPoint Presentation</vt:lpstr>
      <vt:lpstr>PowerPoint Presentation</vt:lpstr>
      <vt:lpstr>PowerPoint Presentation</vt:lpstr>
      <vt:lpstr>Teacher Burnout</vt:lpstr>
      <vt:lpstr>PowerPoint Presentation</vt:lpstr>
      <vt:lpstr>PowerPoint Presentation</vt:lpstr>
      <vt:lpstr>What is Mindfulness?</vt:lpstr>
      <vt:lpstr>Let’s Practice!</vt:lpstr>
      <vt:lpstr>PowerPoint Presentation</vt:lpstr>
      <vt:lpstr>Setting Intention</vt:lpstr>
      <vt:lpstr>Three Breaths</vt:lpstr>
      <vt:lpstr>Emotional Regulation</vt:lpstr>
      <vt:lpstr>PowerPoint Presentation</vt:lpstr>
      <vt:lpstr>Positive Emotions</vt:lpstr>
      <vt:lpstr>PowerPoint Presentation</vt:lpstr>
      <vt:lpstr>Benefits of Mindfulness During Conflict</vt:lpstr>
      <vt:lpstr>Care and Limits</vt:lpstr>
      <vt:lpstr>Classroom Dynamics</vt:lpstr>
      <vt:lpstr>Calm.com</vt:lpstr>
      <vt:lpstr>Great Links</vt:lpstr>
      <vt:lpstr>Brain Breaks and Learning Games</vt:lpstr>
      <vt:lpstr>What is GoNoodle?</vt:lpstr>
      <vt:lpstr>PowerPoint Presentation</vt:lpstr>
      <vt:lpstr>Why are Brain Breaks Important?</vt:lpstr>
      <vt:lpstr>Why are Brain Breaks Important?</vt:lpstr>
      <vt:lpstr>Why are Brain Breaks Important?</vt:lpstr>
      <vt:lpstr>Hey, Teachers Need to Move Too!</vt:lpstr>
      <vt:lpstr>How Do I Get Started?</vt:lpstr>
      <vt:lpstr>When Should I Use It?</vt:lpstr>
      <vt:lpstr>Management</vt:lpstr>
      <vt:lpstr>The Ins and Outs</vt:lpstr>
      <vt:lpstr>Time to CHILLAX!</vt:lpstr>
      <vt:lpstr>Questions?</vt:lpstr>
      <vt:lpstr>Contact 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 Bruce</dc:creator>
  <cp:lastModifiedBy>Kristi Bruce</cp:lastModifiedBy>
  <cp:revision>40</cp:revision>
  <dcterms:created xsi:type="dcterms:W3CDTF">2017-02-11T23:11:10Z</dcterms:created>
  <dcterms:modified xsi:type="dcterms:W3CDTF">2017-11-05T00:54:03Z</dcterms:modified>
</cp:coreProperties>
</file>